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27"/>
  </p:notesMasterIdLst>
  <p:sldIdLst>
    <p:sldId id="256" r:id="rId2"/>
    <p:sldId id="307" r:id="rId3"/>
    <p:sldId id="304" r:id="rId4"/>
    <p:sldId id="257" r:id="rId5"/>
    <p:sldId id="289" r:id="rId6"/>
    <p:sldId id="290" r:id="rId7"/>
    <p:sldId id="298" r:id="rId8"/>
    <p:sldId id="299" r:id="rId9"/>
    <p:sldId id="300" r:id="rId10"/>
    <p:sldId id="293" r:id="rId11"/>
    <p:sldId id="301" r:id="rId12"/>
    <p:sldId id="295" r:id="rId13"/>
    <p:sldId id="302" r:id="rId14"/>
    <p:sldId id="291" r:id="rId15"/>
    <p:sldId id="292" r:id="rId16"/>
    <p:sldId id="294" r:id="rId17"/>
    <p:sldId id="305" r:id="rId18"/>
    <p:sldId id="296" r:id="rId19"/>
    <p:sldId id="306" r:id="rId20"/>
    <p:sldId id="297" r:id="rId21"/>
    <p:sldId id="303" r:id="rId22"/>
    <p:sldId id="308" r:id="rId23"/>
    <p:sldId id="309" r:id="rId24"/>
    <p:sldId id="310" r:id="rId25"/>
    <p:sldId id="288" r:id="rId26"/>
  </p:sldIdLst>
  <p:sldSz cx="7780338" cy="5835650"/>
  <p:notesSz cx="17640300" cy="58356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B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17" autoAdjust="0"/>
  </p:normalViewPr>
  <p:slideViewPr>
    <p:cSldViewPr>
      <p:cViewPr varScale="1">
        <p:scale>
          <a:sx n="130" d="100"/>
          <a:sy n="130" d="100"/>
        </p:scale>
        <p:origin x="828" y="132"/>
      </p:cViewPr>
      <p:guideLst>
        <p:guide orient="horz" pos="2880"/>
        <p:guide pos="9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643813" cy="292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9991725" y="0"/>
            <a:ext cx="7643813" cy="2921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87836-D5D7-4CE2-9C30-941CEAEB4E63}" type="datetimeFigureOut">
              <a:rPr lang="it-IT" smtClean="0"/>
              <a:t>26/05/2023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507288" y="730250"/>
            <a:ext cx="2625725" cy="1968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1763713" y="2808288"/>
            <a:ext cx="14112875" cy="2298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5543550"/>
            <a:ext cx="7643813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9991725" y="5543550"/>
            <a:ext cx="7643813" cy="2921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7FF04-1431-4B46-A147-ABD3FB3A994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97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8D2ED33-DF2E-4320-BA8F-67A19B437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553" y="0"/>
            <a:ext cx="1679785" cy="754324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16A9425-D235-4C20-A160-B7B43539AEA4}"/>
              </a:ext>
            </a:extLst>
          </p:cNvPr>
          <p:cNvCxnSpPr/>
          <p:nvPr userDrawn="1"/>
        </p:nvCxnSpPr>
        <p:spPr>
          <a:xfrm flipH="1">
            <a:off x="316319" y="555625"/>
            <a:ext cx="57842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C589893-CB0E-4B90-9D63-2DDBC46BA255}"/>
              </a:ext>
            </a:extLst>
          </p:cNvPr>
          <p:cNvSpPr txBox="1"/>
          <p:nvPr userDrawn="1"/>
        </p:nvSpPr>
        <p:spPr>
          <a:xfrm>
            <a:off x="239884" y="149630"/>
            <a:ext cx="3891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spc="30" dirty="0">
                <a:solidFill>
                  <a:schemeClr val="bg1">
                    <a:lumMod val="65000"/>
                  </a:schemeClr>
                </a:solidFill>
                <a:cs typeface="Arial MT"/>
              </a:rPr>
              <a:t>SPRILIA: SLEZIONE DI ARTICOLI PER FIERE E LEAD GENERATION</a:t>
            </a:r>
          </a:p>
          <a:p>
            <a:r>
              <a:rPr lang="it-IT" sz="1000" spc="-5" dirty="0">
                <a:solidFill>
                  <a:schemeClr val="bg1">
                    <a:lumMod val="65000"/>
                  </a:schemeClr>
                </a:solidFill>
                <a:cs typeface="Arial MT"/>
              </a:rPr>
              <a:t>pagina </a:t>
            </a:r>
            <a:fld id="{9AAEC14F-1F09-4132-AD43-EE9859808DB1}" type="slidenum">
              <a:rPr lang="it-IT" sz="1000" spc="-5" smtClean="0">
                <a:solidFill>
                  <a:schemeClr val="bg1">
                    <a:lumMod val="65000"/>
                  </a:schemeClr>
                </a:solidFill>
                <a:cs typeface="Arial MT"/>
              </a:rPr>
              <a:t>‹N›</a:t>
            </a:fld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362495BC-55C1-49C5-B6CD-C61D19C5E99D}"/>
              </a:ext>
            </a:extLst>
          </p:cNvPr>
          <p:cNvCxnSpPr/>
          <p:nvPr userDrawn="1"/>
        </p:nvCxnSpPr>
        <p:spPr>
          <a:xfrm>
            <a:off x="302083" y="2368526"/>
            <a:ext cx="72456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CF54D2A-D580-4CEA-AC9A-B148230E5A43}"/>
              </a:ext>
            </a:extLst>
          </p:cNvPr>
          <p:cNvCxnSpPr/>
          <p:nvPr userDrawn="1"/>
        </p:nvCxnSpPr>
        <p:spPr>
          <a:xfrm>
            <a:off x="308769" y="3976676"/>
            <a:ext cx="72456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90E409F7-9A1E-4F8F-B450-57938C2615F0}"/>
              </a:ext>
            </a:extLst>
          </p:cNvPr>
          <p:cNvCxnSpPr/>
          <p:nvPr userDrawn="1"/>
        </p:nvCxnSpPr>
        <p:spPr>
          <a:xfrm>
            <a:off x="308769" y="5584825"/>
            <a:ext cx="72456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8A7DBE5-EE99-4C17-8601-092A4B84FACC}"/>
              </a:ext>
            </a:extLst>
          </p:cNvPr>
          <p:cNvGrpSpPr/>
          <p:nvPr userDrawn="1"/>
        </p:nvGrpSpPr>
        <p:grpSpPr>
          <a:xfrm>
            <a:off x="302083" y="760376"/>
            <a:ext cx="7169486" cy="4816385"/>
            <a:chOff x="302083" y="760376"/>
            <a:chExt cx="6801858" cy="5237397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965D6686-4023-4689-9285-95A06E7D7038}"/>
                </a:ext>
              </a:extLst>
            </p:cNvPr>
            <p:cNvSpPr/>
            <p:nvPr userDrawn="1"/>
          </p:nvSpPr>
          <p:spPr>
            <a:xfrm>
              <a:off x="302083" y="760376"/>
              <a:ext cx="3283286" cy="25384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1FB9665B-37E4-41E8-A8A3-DA4E1D609DC5}"/>
                </a:ext>
              </a:extLst>
            </p:cNvPr>
            <p:cNvSpPr/>
            <p:nvPr userDrawn="1"/>
          </p:nvSpPr>
          <p:spPr>
            <a:xfrm>
              <a:off x="3813969" y="760376"/>
              <a:ext cx="3283286" cy="25384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77CDECC-FE1F-4C9D-A515-AAD33A77E667}"/>
                </a:ext>
              </a:extLst>
            </p:cNvPr>
            <p:cNvSpPr/>
            <p:nvPr userDrawn="1"/>
          </p:nvSpPr>
          <p:spPr>
            <a:xfrm>
              <a:off x="308769" y="3459331"/>
              <a:ext cx="3283286" cy="25384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33CE90AD-81D0-4B91-A8BC-0F2CDC7BA67E}"/>
                </a:ext>
              </a:extLst>
            </p:cNvPr>
            <p:cNvSpPr/>
            <p:nvPr userDrawn="1"/>
          </p:nvSpPr>
          <p:spPr>
            <a:xfrm>
              <a:off x="3820655" y="3459331"/>
              <a:ext cx="3283286" cy="253844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9C009095-E44E-4C86-9041-FF0D100DA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553" y="0"/>
            <a:ext cx="1679785" cy="75432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5F6F1AE-5462-4F99-8F89-643CD41BF9A7}"/>
              </a:ext>
            </a:extLst>
          </p:cNvPr>
          <p:cNvCxnSpPr/>
          <p:nvPr userDrawn="1"/>
        </p:nvCxnSpPr>
        <p:spPr>
          <a:xfrm flipH="1">
            <a:off x="316319" y="555625"/>
            <a:ext cx="57842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6F3D0F-DB3F-4C18-A49C-E6E8143D0094}"/>
              </a:ext>
            </a:extLst>
          </p:cNvPr>
          <p:cNvSpPr txBox="1"/>
          <p:nvPr userDrawn="1"/>
        </p:nvSpPr>
        <p:spPr>
          <a:xfrm>
            <a:off x="232569" y="341830"/>
            <a:ext cx="38918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spc="30" dirty="0">
                <a:solidFill>
                  <a:schemeClr val="bg1">
                    <a:lumMod val="65000"/>
                  </a:schemeClr>
                </a:solidFill>
                <a:cs typeface="Arial MT"/>
              </a:rPr>
              <a:t>SPRILIA: SLEZIONE DI ARTICOLI PER FIERE</a:t>
            </a:r>
            <a:r>
              <a:rPr lang="it-IT" sz="1000" spc="-5" dirty="0">
                <a:solidFill>
                  <a:schemeClr val="bg1">
                    <a:lumMod val="65000"/>
                  </a:schemeClr>
                </a:solidFill>
                <a:cs typeface="Arial MT"/>
              </a:rPr>
              <a:t>– pagina </a:t>
            </a:r>
            <a:fld id="{9AAEC14F-1F09-4132-AD43-EE9859808DB1}" type="slidenum">
              <a:rPr lang="it-IT" sz="1000" spc="-5" smtClean="0">
                <a:solidFill>
                  <a:schemeClr val="bg1">
                    <a:lumMod val="65000"/>
                  </a:schemeClr>
                </a:solidFill>
                <a:cs typeface="Arial MT"/>
              </a:rPr>
              <a:t>‹N›</a:t>
            </a:fld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173FD10-D718-4220-8786-46F466B7B5DD}"/>
              </a:ext>
            </a:extLst>
          </p:cNvPr>
          <p:cNvSpPr/>
          <p:nvPr userDrawn="1"/>
        </p:nvSpPr>
        <p:spPr>
          <a:xfrm>
            <a:off x="232568" y="703237"/>
            <a:ext cx="7547769" cy="15718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5637A067-E6FA-423D-A3C6-51AD04EB0E0E}"/>
              </a:ext>
            </a:extLst>
          </p:cNvPr>
          <p:cNvSpPr/>
          <p:nvPr userDrawn="1"/>
        </p:nvSpPr>
        <p:spPr>
          <a:xfrm>
            <a:off x="229895" y="5503663"/>
            <a:ext cx="7547769" cy="15718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716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9C009095-E44E-4C86-9041-FF0D100DA0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553" y="0"/>
            <a:ext cx="1679785" cy="754324"/>
          </a:xfrm>
          <a:prstGeom prst="rect">
            <a:avLst/>
          </a:prstGeom>
        </p:spPr>
      </p:pic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15F6F1AE-5462-4F99-8F89-643CD41BF9A7}"/>
              </a:ext>
            </a:extLst>
          </p:cNvPr>
          <p:cNvCxnSpPr/>
          <p:nvPr userDrawn="1"/>
        </p:nvCxnSpPr>
        <p:spPr>
          <a:xfrm flipH="1">
            <a:off x="316319" y="555625"/>
            <a:ext cx="5784234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16F3D0F-DB3F-4C18-A49C-E6E8143D0094}"/>
              </a:ext>
            </a:extLst>
          </p:cNvPr>
          <p:cNvSpPr txBox="1"/>
          <p:nvPr userDrawn="1"/>
        </p:nvSpPr>
        <p:spPr>
          <a:xfrm>
            <a:off x="232569" y="341830"/>
            <a:ext cx="389186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000" spc="30" dirty="0">
                <a:solidFill>
                  <a:schemeClr val="bg1">
                    <a:lumMod val="65000"/>
                  </a:schemeClr>
                </a:solidFill>
                <a:cs typeface="Arial MT"/>
              </a:rPr>
              <a:t>SPRILIA: SLEZIONE DI ARTICOLI PER FIERE</a:t>
            </a:r>
            <a:r>
              <a:rPr lang="it-IT" sz="1000" spc="-5" dirty="0">
                <a:solidFill>
                  <a:schemeClr val="bg1">
                    <a:lumMod val="65000"/>
                  </a:schemeClr>
                </a:solidFill>
                <a:cs typeface="Arial MT"/>
              </a:rPr>
              <a:t>– pagina </a:t>
            </a:r>
            <a:fld id="{9AAEC14F-1F09-4132-AD43-EE9859808DB1}" type="slidenum">
              <a:rPr lang="it-IT" sz="1000" spc="-5" smtClean="0">
                <a:solidFill>
                  <a:schemeClr val="bg1">
                    <a:lumMod val="65000"/>
                  </a:schemeClr>
                </a:solidFill>
                <a:cs typeface="Arial MT"/>
              </a:rPr>
              <a:t>‹N›</a:t>
            </a:fld>
            <a:endParaRPr lang="it-IT" sz="1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14E060D-52AC-4783-A535-AA58DDB5B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988" y="311150"/>
            <a:ext cx="6710362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1AF72F-A958-4BFD-8D37-EE87854DA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988" y="1554163"/>
            <a:ext cx="6710362" cy="370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E0B0E-8CA7-443F-9707-1D0B94F09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988" y="5408613"/>
            <a:ext cx="1751012" cy="311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5691E-DB8B-47C5-B107-B87840B6DE21}" type="datetimeFigureOut">
              <a:rPr lang="it-IT" smtClean="0"/>
              <a:t>26/05/2023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8A6FE6-E2F6-4EC7-A286-8189D82CE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6513" y="5408613"/>
            <a:ext cx="2627312" cy="311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401190-6D2A-4F05-8F4E-AB953BC136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94338" y="5408613"/>
            <a:ext cx="1751012" cy="311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CD54B-A0F2-477F-A4C4-122ECFF26F0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7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18" Type="http://schemas.openxmlformats.org/officeDocument/2006/relationships/image" Target="../media/image110.png"/><Relationship Id="rId3" Type="http://schemas.openxmlformats.org/officeDocument/2006/relationships/image" Target="../media/image95.jpe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17" Type="http://schemas.openxmlformats.org/officeDocument/2006/relationships/image" Target="../media/image109.jpeg"/><Relationship Id="rId2" Type="http://schemas.openxmlformats.org/officeDocument/2006/relationships/image" Target="../media/image94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111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340D85A-210B-45E0-9BD8-DD35DC7BD0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9" y="0"/>
            <a:ext cx="6174775" cy="5835650"/>
          </a:xfrm>
          <a:prstGeom prst="homePlate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7F2FFA8-553A-48D2-8E25-2436D3FA6D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3417" y="0"/>
            <a:ext cx="6583952" cy="5838038"/>
          </a:xfrm>
          <a:prstGeom prst="chevron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2594769" y="1780452"/>
            <a:ext cx="2594769" cy="2274745"/>
          </a:xfrm>
          <a:custGeom>
            <a:avLst/>
            <a:gdLst/>
            <a:ahLst/>
            <a:cxnLst/>
            <a:rect l="l" t="t" r="r" b="b"/>
            <a:pathLst>
              <a:path w="2536190" h="1365250">
                <a:moveTo>
                  <a:pt x="2535593" y="0"/>
                </a:moveTo>
                <a:lnTo>
                  <a:pt x="0" y="0"/>
                </a:lnTo>
                <a:lnTo>
                  <a:pt x="0" y="1365199"/>
                </a:lnTo>
                <a:lnTo>
                  <a:pt x="2535593" y="1365199"/>
                </a:lnTo>
                <a:lnTo>
                  <a:pt x="2535593" y="0"/>
                </a:lnTo>
                <a:close/>
              </a:path>
            </a:pathLst>
          </a:custGeom>
          <a:solidFill>
            <a:srgbClr val="FFFFFF"/>
          </a:solid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88609" y="3138930"/>
            <a:ext cx="2424730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1200" spc="40" dirty="0">
                <a:solidFill>
                  <a:srgbClr val="020307"/>
                </a:solidFill>
                <a:latin typeface="Arial"/>
                <a:cs typeface="Arial"/>
              </a:rPr>
              <a:t>Selezione di articoli per </a:t>
            </a:r>
            <a:r>
              <a:rPr lang="it-IT" sz="2200" b="1" spc="40" dirty="0">
                <a:solidFill>
                  <a:srgbClr val="C00000"/>
                </a:solidFill>
                <a:latin typeface="Arial"/>
                <a:cs typeface="Arial"/>
              </a:rPr>
              <a:t>FIERE</a:t>
            </a:r>
          </a:p>
          <a:p>
            <a:pPr marL="12700" algn="ctr">
              <a:spcBef>
                <a:spcPts val="100"/>
              </a:spcBef>
            </a:pPr>
            <a:r>
              <a:rPr lang="it-IT" sz="1400" b="1" spc="40" dirty="0">
                <a:solidFill>
                  <a:srgbClr val="C00000"/>
                </a:solidFill>
                <a:latin typeface="Arial"/>
                <a:cs typeface="Arial"/>
              </a:rPr>
              <a:t>E LEAD GENERATION</a:t>
            </a:r>
            <a:endParaRPr sz="14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D712C96-8DFF-4F1D-B79A-01FD5ECF9FC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139" y="1997797"/>
            <a:ext cx="2196893" cy="9906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96BC195-1D03-4D04-826B-0E55F912A4D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369" y="-2388"/>
            <a:ext cx="5334000" cy="5838038"/>
          </a:xfrm>
          <a:prstGeom prst="chevron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DEEECBF-F727-4EC6-9DAA-910A873D1557}"/>
              </a:ext>
            </a:extLst>
          </p:cNvPr>
          <p:cNvSpPr txBox="1"/>
          <p:nvPr/>
        </p:nvSpPr>
        <p:spPr>
          <a:xfrm>
            <a:off x="0" y="5561790"/>
            <a:ext cx="7780338" cy="276999"/>
          </a:xfrm>
          <a:prstGeom prst="rect">
            <a:avLst/>
          </a:prstGeom>
          <a:solidFill>
            <a:schemeClr val="bg2">
              <a:lumMod val="10000"/>
              <a:alpha val="50196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200" dirty="0">
                <a:solidFill>
                  <a:schemeClr val="bg1"/>
                </a:solidFill>
              </a:rPr>
              <a:t>www.sprilia.com – chiedi@sprilia.com – 02 8719 7661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98C0E861-A7C3-40DB-8511-5AA6749E0C07}"/>
              </a:ext>
            </a:extLst>
          </p:cNvPr>
          <p:cNvSpPr/>
          <p:nvPr/>
        </p:nvSpPr>
        <p:spPr>
          <a:xfrm>
            <a:off x="361862" y="2471583"/>
            <a:ext cx="221276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CAPPELLINO</a:t>
            </a:r>
          </a:p>
          <a:p>
            <a:r>
              <a:rPr lang="it-IT" sz="900" dirty="0"/>
              <a:t>5 Pannelli. Chiusura Velcro</a:t>
            </a:r>
          </a:p>
          <a:p>
            <a:endParaRPr lang="it-IT" sz="900" dirty="0"/>
          </a:p>
          <a:p>
            <a:r>
              <a:rPr lang="it-IT" sz="900" dirty="0"/>
              <a:t>Microfibra/ Poliestere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D5E9581-A8A9-4E2E-B720-068DD531018A}"/>
              </a:ext>
            </a:extLst>
          </p:cNvPr>
          <p:cNvSpPr/>
          <p:nvPr/>
        </p:nvSpPr>
        <p:spPr>
          <a:xfrm>
            <a:off x="400147" y="3245526"/>
            <a:ext cx="42030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48 gr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D98DC53-7611-4176-9009-B30FB5A6F2E6}"/>
              </a:ext>
            </a:extLst>
          </p:cNvPr>
          <p:cNvSpPr txBox="1"/>
          <p:nvPr/>
        </p:nvSpPr>
        <p:spPr>
          <a:xfrm>
            <a:off x="5932359" y="2900416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 pz: € 3,57 </a:t>
            </a:r>
            <a:r>
              <a:rPr lang="it-IT" sz="900" dirty="0" err="1"/>
              <a:t>cad</a:t>
            </a:r>
            <a:r>
              <a:rPr lang="it-IT" sz="900" dirty="0"/>
              <a:t> +IVA</a:t>
            </a:r>
          </a:p>
          <a:p>
            <a:r>
              <a:rPr lang="it-IT" sz="900" dirty="0"/>
              <a:t>Per 500 pz: € 2,91 </a:t>
            </a:r>
            <a:r>
              <a:rPr lang="it-IT" sz="900" dirty="0" err="1"/>
              <a:t>cad</a:t>
            </a:r>
            <a:r>
              <a:rPr lang="it-IT" sz="900" dirty="0"/>
              <a:t> +IVA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B847E57-77EA-4701-846A-91B8C967C9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9569" y="2464753"/>
            <a:ext cx="1740799" cy="143614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969F853-0AA0-49E1-97C6-C4F42F88FEB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991" y="2434753"/>
            <a:ext cx="2128574" cy="4068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55AD1BA-617B-4A1F-A11A-50FF1774776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769" y="775693"/>
            <a:ext cx="2209407" cy="151926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3A1C49F7-4912-42AB-BF8A-E87673AC1AEB}"/>
              </a:ext>
            </a:extLst>
          </p:cNvPr>
          <p:cNvSpPr/>
          <p:nvPr/>
        </p:nvSpPr>
        <p:spPr>
          <a:xfrm>
            <a:off x="361862" y="873675"/>
            <a:ext cx="244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PORTACHIAVI CAPPELLO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9EA27C7-0CAA-4D5F-8CCA-72F6A9E54043}"/>
              </a:ext>
            </a:extLst>
          </p:cNvPr>
          <p:cNvSpPr/>
          <p:nvPr/>
        </p:nvSpPr>
        <p:spPr>
          <a:xfrm>
            <a:off x="364059" y="1423042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 </a:t>
            </a:r>
            <a:r>
              <a:rPr lang="it-IT" sz="900" dirty="0"/>
              <a:t>6.4 Ø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2E3EB92-8E07-44D7-9404-C1ABDA440CE0}"/>
              </a:ext>
            </a:extLst>
          </p:cNvPr>
          <p:cNvSpPr txBox="1"/>
          <p:nvPr/>
        </p:nvSpPr>
        <p:spPr>
          <a:xfrm>
            <a:off x="1923073" y="1774421"/>
            <a:ext cx="550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Logo qui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4F8A67-263B-456F-AB79-B29347AAEA36}"/>
              </a:ext>
            </a:extLst>
          </p:cNvPr>
          <p:cNvSpPr txBox="1"/>
          <p:nvPr/>
        </p:nvSpPr>
        <p:spPr>
          <a:xfrm>
            <a:off x="4544368" y="1369783"/>
            <a:ext cx="590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solidFill>
                  <a:schemeClr val="bg1"/>
                </a:solidFill>
              </a:rPr>
              <a:t>Logo qui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C2E7EC9-F175-4EAF-ACF8-CC15BC16D517}"/>
              </a:ext>
            </a:extLst>
          </p:cNvPr>
          <p:cNvSpPr txBox="1"/>
          <p:nvPr/>
        </p:nvSpPr>
        <p:spPr>
          <a:xfrm>
            <a:off x="5932359" y="140056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€ 2,15+IVA</a:t>
            </a:r>
          </a:p>
          <a:p>
            <a:r>
              <a:rPr lang="it-IT" sz="900" dirty="0"/>
              <a:t>Per 500pz: € 1,26+IVA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A132656-7F5E-4C13-B145-AAA5090E8F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94384" y="1298621"/>
            <a:ext cx="1726685" cy="87591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958D491-F5DE-4C99-8768-B439D23C5B2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565" y="4018665"/>
            <a:ext cx="1612011" cy="1510037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3256371-1643-4118-BACC-E7108131CD08}"/>
              </a:ext>
            </a:extLst>
          </p:cNvPr>
          <p:cNvSpPr txBox="1"/>
          <p:nvPr/>
        </p:nvSpPr>
        <p:spPr>
          <a:xfrm>
            <a:off x="394285" y="4149995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AURICOLARI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EFE9257-DC92-4A15-980B-6F9D86C52802}"/>
              </a:ext>
            </a:extLst>
          </p:cNvPr>
          <p:cNvSpPr txBox="1"/>
          <p:nvPr/>
        </p:nvSpPr>
        <p:spPr>
          <a:xfrm>
            <a:off x="362911" y="4741315"/>
            <a:ext cx="60978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Connessione Jack 3,5 mm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9179011-5723-4B6A-A17F-4DDA2820ED2C}"/>
              </a:ext>
            </a:extLst>
          </p:cNvPr>
          <p:cNvSpPr txBox="1"/>
          <p:nvPr/>
        </p:nvSpPr>
        <p:spPr>
          <a:xfrm>
            <a:off x="5940806" y="4602815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€ 2,46+IVA</a:t>
            </a:r>
          </a:p>
          <a:p>
            <a:r>
              <a:rPr lang="it-IT" sz="900" dirty="0"/>
              <a:t>Per 500pz: € 1,53 +IVA</a:t>
            </a:r>
          </a:p>
        </p:txBody>
      </p:sp>
    </p:spTree>
    <p:extLst>
      <p:ext uri="{BB962C8B-B14F-4D97-AF65-F5344CB8AC3E}">
        <p14:creationId xmlns:p14="http://schemas.microsoft.com/office/powerpoint/2010/main" val="4043909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8AF419-52C1-44CE-A040-016D12BB73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36984">
            <a:off x="2278799" y="626793"/>
            <a:ext cx="3316930" cy="200465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7C6C691-69F8-4C7F-BEFA-A894D24E96E6}"/>
              </a:ext>
            </a:extLst>
          </p:cNvPr>
          <p:cNvSpPr/>
          <p:nvPr/>
        </p:nvSpPr>
        <p:spPr>
          <a:xfrm>
            <a:off x="156369" y="936625"/>
            <a:ext cx="23828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PENNA A SFERA</a:t>
            </a:r>
          </a:p>
          <a:p>
            <a:r>
              <a:rPr lang="it-IT" sz="900" dirty="0"/>
              <a:t>con clip con mondo girevole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AFA81F-D216-4AA7-8081-DC040EFA02FC}"/>
              </a:ext>
            </a:extLst>
          </p:cNvPr>
          <p:cNvSpPr txBox="1"/>
          <p:nvPr/>
        </p:nvSpPr>
        <p:spPr>
          <a:xfrm>
            <a:off x="6395747" y="1259790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€ 1,54+IVA</a:t>
            </a:r>
          </a:p>
          <a:p>
            <a:r>
              <a:rPr lang="it-IT" sz="900" dirty="0"/>
              <a:t>Per 500pz: € 0,46+IVA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3A9C52B-E45A-4B15-81F4-EB3D04D69D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2391" y="2536825"/>
            <a:ext cx="2013178" cy="133215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54AC768A-789E-4FB1-9B62-39F0B421AF91}"/>
              </a:ext>
            </a:extLst>
          </p:cNvPr>
          <p:cNvSpPr/>
          <p:nvPr/>
        </p:nvSpPr>
        <p:spPr>
          <a:xfrm>
            <a:off x="180168" y="2474185"/>
            <a:ext cx="1440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MATITA FLEXI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CB3F0C9-1B03-493A-A504-E44CF6FDCF16}"/>
              </a:ext>
            </a:extLst>
          </p:cNvPr>
          <p:cNvSpPr/>
          <p:nvPr/>
        </p:nvSpPr>
        <p:spPr>
          <a:xfrm>
            <a:off x="180168" y="2843517"/>
            <a:ext cx="27813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Matita extra lunga e flessibile. Corpo rotondo e gomma abbinata. Disponibile in vari colori, con mina nera e punta NON TEMPERATA.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1D46731-D590-4692-91F7-66EC1E754095}"/>
              </a:ext>
            </a:extLst>
          </p:cNvPr>
          <p:cNvSpPr txBox="1"/>
          <p:nvPr/>
        </p:nvSpPr>
        <p:spPr>
          <a:xfrm>
            <a:off x="6387897" y="297347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€ 1,64+IVA</a:t>
            </a:r>
          </a:p>
          <a:p>
            <a:r>
              <a:rPr lang="it-IT" sz="900" dirty="0"/>
              <a:t>Per 500pz: € 0,71+IVA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AA6A973-4911-41C8-A82E-F7D53FED9C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20302">
            <a:off x="3999313" y="3279031"/>
            <a:ext cx="766784" cy="3045347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4622E65-11BF-4121-89E8-2310961A4E14}"/>
              </a:ext>
            </a:extLst>
          </p:cNvPr>
          <p:cNvSpPr/>
          <p:nvPr/>
        </p:nvSpPr>
        <p:spPr>
          <a:xfrm>
            <a:off x="294237" y="4241174"/>
            <a:ext cx="152705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SET 7 MATITE</a:t>
            </a:r>
            <a:r>
              <a:rPr lang="it-IT" sz="900" dirty="0"/>
              <a:t> colorate.</a:t>
            </a:r>
          </a:p>
          <a:p>
            <a:r>
              <a:rPr lang="it-IT" sz="900" dirty="0"/>
              <a:t>Contenitore in cartone </a:t>
            </a:r>
            <a:r>
              <a:rPr lang="it-IT" sz="900" dirty="0" err="1"/>
              <a:t>ricicalto</a:t>
            </a:r>
            <a:endParaRPr lang="it-IT" sz="9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969DA91-EDE3-4238-8961-1ACA3C0933B4}"/>
              </a:ext>
            </a:extLst>
          </p:cNvPr>
          <p:cNvSpPr txBox="1"/>
          <p:nvPr/>
        </p:nvSpPr>
        <p:spPr>
          <a:xfrm>
            <a:off x="6396172" y="456011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€ 1,89+IVA</a:t>
            </a:r>
          </a:p>
          <a:p>
            <a:r>
              <a:rPr lang="it-IT" sz="900" dirty="0"/>
              <a:t>Per 500pz: € 0,94+IVA</a:t>
            </a:r>
          </a:p>
        </p:txBody>
      </p:sp>
    </p:spTree>
    <p:extLst>
      <p:ext uri="{BB962C8B-B14F-4D97-AF65-F5344CB8AC3E}">
        <p14:creationId xmlns:p14="http://schemas.microsoft.com/office/powerpoint/2010/main" val="399682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B0C184B5-7CE8-4CCF-999E-B56FBC3365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540969">
            <a:off x="4466386" y="-41242"/>
            <a:ext cx="635028" cy="34087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22E0DDF5-F3C1-401A-8A57-8D842CC3F9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987976" y="1088519"/>
            <a:ext cx="444993" cy="138617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3B25CF-22E7-48B4-993B-1EF1512A7BBC}"/>
              </a:ext>
            </a:extLst>
          </p:cNvPr>
          <p:cNvSpPr txBox="1"/>
          <p:nvPr/>
        </p:nvSpPr>
        <p:spPr>
          <a:xfrm>
            <a:off x="188908" y="826809"/>
            <a:ext cx="1938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PENNA TRIPLO TOCCO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F3F7813-C9BC-4D8B-B762-6A71B3A8FA33}"/>
              </a:ext>
            </a:extLst>
          </p:cNvPr>
          <p:cNvSpPr txBox="1"/>
          <p:nvPr/>
        </p:nvSpPr>
        <p:spPr>
          <a:xfrm>
            <a:off x="188908" y="1461596"/>
            <a:ext cx="2690725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Penna a sfera a 3 colori con parte superiore/puntatore in gomma per l'utilizzo di touch screen (ad es. iPhone/iPad), fusto dall'aspetto metallico, accenti argentati e impugnatura in gomma. Dotato di  refill blu, rosso e nero.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9ACD24-B906-4F2D-9703-CEB145B9D9CE}"/>
              </a:ext>
            </a:extLst>
          </p:cNvPr>
          <p:cNvSpPr txBox="1"/>
          <p:nvPr/>
        </p:nvSpPr>
        <p:spPr>
          <a:xfrm>
            <a:off x="6099969" y="1367011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€ 2,24 +IVA</a:t>
            </a:r>
          </a:p>
          <a:p>
            <a:r>
              <a:rPr lang="it-IT" sz="900" dirty="0"/>
              <a:t>Per 500pz: € 1,28 +IVA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CEBE1359-31BD-4459-B27B-74A74BC4A647}"/>
              </a:ext>
            </a:extLst>
          </p:cNvPr>
          <p:cNvGrpSpPr/>
          <p:nvPr/>
        </p:nvGrpSpPr>
        <p:grpSpPr>
          <a:xfrm>
            <a:off x="2753740" y="2823778"/>
            <a:ext cx="1722489" cy="1052748"/>
            <a:chOff x="3822852" y="603897"/>
            <a:chExt cx="8309102" cy="5149545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F50B9E53-A061-41E8-A4DC-68BB71363F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22852" y="603897"/>
              <a:ext cx="4142343" cy="5149545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2559D844-7185-4B8F-9C14-CC7D0069B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8763" y="603897"/>
              <a:ext cx="4043191" cy="5133579"/>
            </a:xfrm>
            <a:prstGeom prst="rect">
              <a:avLst/>
            </a:prstGeom>
          </p:spPr>
        </p:pic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9E519731-1475-46A0-9449-55F7582EA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40447" y="2375624"/>
            <a:ext cx="1141014" cy="147947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74CF33-F965-481C-96D9-E60990C1F584}"/>
              </a:ext>
            </a:extLst>
          </p:cNvPr>
          <p:cNvSpPr txBox="1"/>
          <p:nvPr/>
        </p:nvSpPr>
        <p:spPr>
          <a:xfrm>
            <a:off x="241324" y="2548493"/>
            <a:ext cx="1820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TACCUINO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F134CE1-1037-4BCA-B0C3-07A7A577D452}"/>
              </a:ext>
            </a:extLst>
          </p:cNvPr>
          <p:cNvSpPr txBox="1"/>
          <p:nvPr/>
        </p:nvSpPr>
        <p:spPr>
          <a:xfrm>
            <a:off x="241324" y="3001578"/>
            <a:ext cx="60978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Copertina Rigida. 40 Fogli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2208564-B5B4-4C95-A623-6379F30A031A}"/>
              </a:ext>
            </a:extLst>
          </p:cNvPr>
          <p:cNvSpPr txBox="1"/>
          <p:nvPr/>
        </p:nvSpPr>
        <p:spPr>
          <a:xfrm>
            <a:off x="241324" y="3175807"/>
            <a:ext cx="60978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dirty="0"/>
              <a:t>8 x 9 x 1.1 cm | 20 gr.</a:t>
            </a:r>
            <a:endParaRPr lang="it-IT" sz="9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3D3B774-6707-4B9D-837B-6048B14A79BB}"/>
              </a:ext>
            </a:extLst>
          </p:cNvPr>
          <p:cNvSpPr txBox="1"/>
          <p:nvPr/>
        </p:nvSpPr>
        <p:spPr>
          <a:xfrm>
            <a:off x="232569" y="3351232"/>
            <a:ext cx="609783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Imballaggio finale: 1 pc/ </a:t>
            </a:r>
            <a:r>
              <a:rPr lang="it-IT" sz="900" dirty="0" err="1"/>
              <a:t>polybag</a:t>
            </a:r>
            <a:r>
              <a:rPr lang="it-IT" sz="900" dirty="0"/>
              <a:t> Riciclata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34A4EE4-EE33-4A2B-B07F-02CB248856A0}"/>
              </a:ext>
            </a:extLst>
          </p:cNvPr>
          <p:cNvSpPr txBox="1"/>
          <p:nvPr/>
        </p:nvSpPr>
        <p:spPr>
          <a:xfrm>
            <a:off x="6374679" y="2949445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€ 2,00 +IVA</a:t>
            </a:r>
          </a:p>
          <a:p>
            <a:r>
              <a:rPr lang="it-IT" sz="900" dirty="0"/>
              <a:t>Per 500pz: € 1,2+ IVA</a:t>
            </a:r>
          </a:p>
        </p:txBody>
      </p:sp>
    </p:spTree>
    <p:extLst>
      <p:ext uri="{BB962C8B-B14F-4D97-AF65-F5344CB8AC3E}">
        <p14:creationId xmlns:p14="http://schemas.microsoft.com/office/powerpoint/2010/main" val="325318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B3026A8-EF42-40D5-A68B-8BB3A98D9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943" y="906680"/>
            <a:ext cx="975626" cy="141091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2825F4-8966-4269-B091-E28D42F6BF66}"/>
              </a:ext>
            </a:extLst>
          </p:cNvPr>
          <p:cNvSpPr txBox="1"/>
          <p:nvPr/>
        </p:nvSpPr>
        <p:spPr>
          <a:xfrm>
            <a:off x="384969" y="936625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BOLLE DI SAPONE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7AD503-F8EC-48D5-8B7A-F4AA62C2ED05}"/>
              </a:ext>
            </a:extLst>
          </p:cNvPr>
          <p:cNvSpPr txBox="1"/>
          <p:nvPr/>
        </p:nvSpPr>
        <p:spPr>
          <a:xfrm>
            <a:off x="384722" y="1318556"/>
            <a:ext cx="65909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 err="1"/>
              <a:t>Bubble</a:t>
            </a:r>
            <a:r>
              <a:rPr lang="it-IT" sz="900" dirty="0"/>
              <a:t> </a:t>
            </a:r>
            <a:r>
              <a:rPr lang="it-IT" sz="900" dirty="0" err="1"/>
              <a:t>blower</a:t>
            </a:r>
            <a:r>
              <a:rPr lang="it-IT" sz="900" dirty="0"/>
              <a:t> con liquido, 50 ml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9467B3-E750-4533-B095-F457A4CAA0D7}"/>
              </a:ext>
            </a:extLst>
          </p:cNvPr>
          <p:cNvSpPr txBox="1"/>
          <p:nvPr/>
        </p:nvSpPr>
        <p:spPr>
          <a:xfrm>
            <a:off x="384969" y="1513257"/>
            <a:ext cx="683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Dimensioni:Ø3,6 x 8 cm</a:t>
            </a:r>
          </a:p>
          <a:p>
            <a:r>
              <a:rPr lang="it-IT" sz="900" dirty="0" err="1"/>
              <a:t>Materiale:PP</a:t>
            </a:r>
            <a:r>
              <a:rPr lang="it-IT" sz="900" dirty="0"/>
              <a:t>, PET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854E22-977F-4FD4-84C6-4FFBF0D5B05A}"/>
              </a:ext>
            </a:extLst>
          </p:cNvPr>
          <p:cNvSpPr txBox="1"/>
          <p:nvPr/>
        </p:nvSpPr>
        <p:spPr>
          <a:xfrm>
            <a:off x="6155717" y="1335902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€ 2,42 +IVA</a:t>
            </a:r>
          </a:p>
          <a:p>
            <a:r>
              <a:rPr lang="it-IT" sz="900" dirty="0"/>
              <a:t>Per 500pz: € 1,40+ IVA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4E58178-DEFB-479D-BC96-DDB280C029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276" y="2512295"/>
            <a:ext cx="1300352" cy="1338829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D14444AC-8D59-44B1-ABE5-F5D96594A8D4}"/>
              </a:ext>
            </a:extLst>
          </p:cNvPr>
          <p:cNvSpPr/>
          <p:nvPr/>
        </p:nvSpPr>
        <p:spPr>
          <a:xfrm>
            <a:off x="349705" y="2541608"/>
            <a:ext cx="26260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FRISBEE PIEGHEVOLE</a:t>
            </a:r>
          </a:p>
          <a:p>
            <a:r>
              <a:rPr lang="it-IT" sz="900" dirty="0"/>
              <a:t>in poliestere disponibile in vari colori. Fornito con </a:t>
            </a:r>
            <a:r>
              <a:rPr lang="it-IT" sz="900" dirty="0" err="1"/>
              <a:t>pouch</a:t>
            </a:r>
            <a:r>
              <a:rPr lang="it-IT" sz="900" dirty="0"/>
              <a:t> colorata coordinata. Si ripiega in maniera semplice, dimensioni compatte.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DA43295-1C99-464C-A193-466CD3B10D70}"/>
              </a:ext>
            </a:extLst>
          </p:cNvPr>
          <p:cNvSpPr txBox="1"/>
          <p:nvPr/>
        </p:nvSpPr>
        <p:spPr>
          <a:xfrm>
            <a:off x="6181365" y="2733159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€ 2,27+IVA</a:t>
            </a:r>
          </a:p>
          <a:p>
            <a:r>
              <a:rPr lang="it-IT" sz="900" dirty="0"/>
              <a:t>Per 500pz: € 1,23+IVA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177813E-DAFB-4EDE-82F0-19307B2F678F}"/>
              </a:ext>
            </a:extLst>
          </p:cNvPr>
          <p:cNvSpPr/>
          <p:nvPr/>
        </p:nvSpPr>
        <p:spPr>
          <a:xfrm>
            <a:off x="349705" y="3326438"/>
            <a:ext cx="1495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Misure: Ø 25 cm</a:t>
            </a:r>
          </a:p>
          <a:p>
            <a:r>
              <a:rPr lang="it-IT" sz="900" dirty="0"/>
              <a:t>Materiale : Poliestere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6E9ADE3-6ACD-44AB-B755-2F38242B66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2276" y="4045825"/>
            <a:ext cx="1407312" cy="136811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41246A1-1001-4BA6-92B3-31FCE62A175D}"/>
              </a:ext>
            </a:extLst>
          </p:cNvPr>
          <p:cNvSpPr txBox="1"/>
          <p:nvPr/>
        </p:nvSpPr>
        <p:spPr>
          <a:xfrm>
            <a:off x="314143" y="4137019"/>
            <a:ext cx="17065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PALLONE</a:t>
            </a:r>
          </a:p>
          <a:p>
            <a:r>
              <a:rPr lang="it-IT" sz="900" dirty="0"/>
              <a:t>Pallone da spiaggia</a:t>
            </a:r>
          </a:p>
          <a:p>
            <a:r>
              <a:rPr lang="it-IT" sz="900" dirty="0"/>
              <a:t>Diametro 28cm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6E9DEA3-9EB1-4F2E-B924-98314CC86083}"/>
              </a:ext>
            </a:extLst>
          </p:cNvPr>
          <p:cNvSpPr txBox="1"/>
          <p:nvPr/>
        </p:nvSpPr>
        <p:spPr>
          <a:xfrm>
            <a:off x="6244222" y="4529693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€ 2,65+IVA</a:t>
            </a:r>
          </a:p>
          <a:p>
            <a:r>
              <a:rPr lang="it-IT" sz="900" dirty="0"/>
              <a:t>Per 500pz: € 1,72 +IVA</a:t>
            </a:r>
          </a:p>
        </p:txBody>
      </p:sp>
    </p:spTree>
    <p:extLst>
      <p:ext uri="{BB962C8B-B14F-4D97-AF65-F5344CB8AC3E}">
        <p14:creationId xmlns:p14="http://schemas.microsoft.com/office/powerpoint/2010/main" val="171047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8DBA1CD-16C6-4D07-A43C-46B099DD65DF}"/>
              </a:ext>
            </a:extLst>
          </p:cNvPr>
          <p:cNvSpPr/>
          <p:nvPr/>
        </p:nvSpPr>
        <p:spPr>
          <a:xfrm>
            <a:off x="233942" y="1233758"/>
            <a:ext cx="235819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Elegante e originale </a:t>
            </a:r>
            <a:r>
              <a:rPr lang="it-IT" sz="900" dirty="0" err="1"/>
              <a:t>pai-pai</a:t>
            </a:r>
            <a:r>
              <a:rPr lang="it-IT" sz="900" dirty="0"/>
              <a:t> realizzato in bambù naturale e carta.</a:t>
            </a:r>
          </a:p>
          <a:p>
            <a:r>
              <a:rPr lang="it-IT" sz="900" dirty="0"/>
              <a:t>È il complemento perfetto per dare un tocco esotico e originale ai suoi eventi più importanti.</a:t>
            </a:r>
          </a:p>
          <a:p>
            <a:r>
              <a:rPr lang="it-IT" sz="900" dirty="0"/>
              <a:t>Misure:</a:t>
            </a:r>
          </a:p>
          <a:p>
            <a:r>
              <a:rPr lang="it-IT" sz="900" dirty="0"/>
              <a:t>24.00 X 38.50 cm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4860EB4-8608-4FD4-8449-F6E4D54BD8D7}"/>
              </a:ext>
            </a:extLst>
          </p:cNvPr>
          <p:cNvSpPr txBox="1"/>
          <p:nvPr/>
        </p:nvSpPr>
        <p:spPr>
          <a:xfrm>
            <a:off x="6254609" y="135809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€ 2,73+IVA</a:t>
            </a:r>
          </a:p>
          <a:p>
            <a:r>
              <a:rPr lang="it-IT" sz="900" dirty="0"/>
              <a:t>Per 500pz: € 1,92+IVA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48009EF5-FCBF-4386-87E0-138277200E80}"/>
              </a:ext>
            </a:extLst>
          </p:cNvPr>
          <p:cNvGrpSpPr/>
          <p:nvPr/>
        </p:nvGrpSpPr>
        <p:grpSpPr>
          <a:xfrm rot="5400000">
            <a:off x="3562626" y="446175"/>
            <a:ext cx="1465597" cy="2358190"/>
            <a:chOff x="5524485" y="3580637"/>
            <a:chExt cx="1945789" cy="2894317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F328322-0280-4480-88CC-FAD6D8015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24485" y="3580637"/>
              <a:ext cx="1945789" cy="2894317"/>
            </a:xfrm>
            <a:prstGeom prst="rect">
              <a:avLst/>
            </a:prstGeom>
          </p:spPr>
        </p:pic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77E78AE8-54B4-40F1-B919-C7C3DBA90B3B}"/>
                </a:ext>
              </a:extLst>
            </p:cNvPr>
            <p:cNvSpPr txBox="1"/>
            <p:nvPr/>
          </p:nvSpPr>
          <p:spPr>
            <a:xfrm rot="16200000">
              <a:off x="6090154" y="5454343"/>
              <a:ext cx="71330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800" dirty="0">
                  <a:solidFill>
                    <a:srgbClr val="C00000"/>
                  </a:solidFill>
                </a:rPr>
                <a:t>Logo qui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B7FC32C-EED7-4F64-B5F5-09A09AC44DCA}"/>
              </a:ext>
            </a:extLst>
          </p:cNvPr>
          <p:cNvSpPr txBox="1"/>
          <p:nvPr/>
        </p:nvSpPr>
        <p:spPr>
          <a:xfrm>
            <a:off x="156369" y="936625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 PAI-PAI 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17F5723-EB47-49EC-9B3C-0E1D3E4447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99403">
            <a:off x="2897122" y="3890974"/>
            <a:ext cx="1616966" cy="1190267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1B2183AF-B5D5-4E9D-95FE-DCE34303EF61}"/>
              </a:ext>
            </a:extLst>
          </p:cNvPr>
          <p:cNvSpPr txBox="1"/>
          <p:nvPr/>
        </p:nvSpPr>
        <p:spPr>
          <a:xfrm rot="382288">
            <a:off x="4013988" y="5519191"/>
            <a:ext cx="803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Logo qui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E13416D-2839-49C3-BBFC-C44B805120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702532" y="3245987"/>
            <a:ext cx="898832" cy="359124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9D960F64-3196-4021-82BF-88BCF2063E2A}"/>
              </a:ext>
            </a:extLst>
          </p:cNvPr>
          <p:cNvSpPr/>
          <p:nvPr/>
        </p:nvSpPr>
        <p:spPr>
          <a:xfrm>
            <a:off x="262420" y="4162915"/>
            <a:ext cx="149444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PORTACHIAVI </a:t>
            </a:r>
          </a:p>
          <a:p>
            <a:r>
              <a:rPr lang="it-IT" sz="900" dirty="0"/>
              <a:t>appendi borsa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CCC01CA5-D22C-45A8-A99F-118CAF5A8D39}"/>
              </a:ext>
            </a:extLst>
          </p:cNvPr>
          <p:cNvSpPr/>
          <p:nvPr/>
        </p:nvSpPr>
        <p:spPr>
          <a:xfrm>
            <a:off x="288121" y="4625806"/>
            <a:ext cx="75373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Metallo/ PU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CD7EFE7-7F18-4263-9444-4312DC7322A8}"/>
              </a:ext>
            </a:extLst>
          </p:cNvPr>
          <p:cNvSpPr/>
          <p:nvPr/>
        </p:nvSpPr>
        <p:spPr>
          <a:xfrm>
            <a:off x="294795" y="4821748"/>
            <a:ext cx="129073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dirty="0"/>
              <a:t>7.5 x cm | 2.7 Ø | 26 gr.</a:t>
            </a:r>
            <a:endParaRPr lang="it-IT" sz="90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C1800D0-559A-4928-AF67-FB3FC7AB00B0}"/>
              </a:ext>
            </a:extLst>
          </p:cNvPr>
          <p:cNvSpPr/>
          <p:nvPr/>
        </p:nvSpPr>
        <p:spPr>
          <a:xfrm>
            <a:off x="288121" y="5007640"/>
            <a:ext cx="184698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Confezionato in scatolina d’argento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B7E61E3-DDC0-4F08-93BE-5CE9ED8C37C2}"/>
              </a:ext>
            </a:extLst>
          </p:cNvPr>
          <p:cNvSpPr txBox="1"/>
          <p:nvPr/>
        </p:nvSpPr>
        <p:spPr>
          <a:xfrm rot="382288">
            <a:off x="9125669" y="4211263"/>
            <a:ext cx="43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</a:rPr>
              <a:t>Logo qui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514F995-4704-49AC-91A5-4EBE941879B3}"/>
              </a:ext>
            </a:extLst>
          </p:cNvPr>
          <p:cNvSpPr txBox="1"/>
          <p:nvPr/>
        </p:nvSpPr>
        <p:spPr>
          <a:xfrm>
            <a:off x="6310536" y="445241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€ 1,73+IVA</a:t>
            </a:r>
          </a:p>
          <a:p>
            <a:r>
              <a:rPr lang="it-IT" sz="900" dirty="0"/>
              <a:t>Per 500pz: € 0,86+IVA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4ABB12C-6C85-42B2-BD0E-A53F12B9561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06523" y="1848894"/>
            <a:ext cx="1177122" cy="2644347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2D6806D-8022-4086-931D-1712A0BAF295}"/>
              </a:ext>
            </a:extLst>
          </p:cNvPr>
          <p:cNvSpPr txBox="1"/>
          <p:nvPr/>
        </p:nvSpPr>
        <p:spPr>
          <a:xfrm>
            <a:off x="6249474" y="291782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€ 1,73+IVA</a:t>
            </a:r>
          </a:p>
          <a:p>
            <a:r>
              <a:rPr lang="it-IT" sz="900" dirty="0"/>
              <a:t>Per 500pz: € 0,90+IVA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B17EAFC5-87B7-4041-B368-3147ACF6CE77}"/>
              </a:ext>
            </a:extLst>
          </p:cNvPr>
          <p:cNvSpPr/>
          <p:nvPr/>
        </p:nvSpPr>
        <p:spPr>
          <a:xfrm>
            <a:off x="252703" y="2583136"/>
            <a:ext cx="174332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ASCIUGAMANO</a:t>
            </a:r>
            <a:r>
              <a:rPr lang="it-IT" sz="900" dirty="0"/>
              <a:t> Microfibra 260 g/ m2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5C41572D-CAE4-4BAF-AB4B-3E61F6A8A16C}"/>
              </a:ext>
            </a:extLst>
          </p:cNvPr>
          <p:cNvSpPr/>
          <p:nvPr/>
        </p:nvSpPr>
        <p:spPr>
          <a:xfrm>
            <a:off x="252703" y="3031842"/>
            <a:ext cx="10358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5.5 x 14.5 x 3 cm |</a:t>
            </a:r>
          </a:p>
        </p:txBody>
      </p:sp>
    </p:spTree>
    <p:extLst>
      <p:ext uri="{BB962C8B-B14F-4D97-AF65-F5344CB8AC3E}">
        <p14:creationId xmlns:p14="http://schemas.microsoft.com/office/powerpoint/2010/main" val="214914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F87EC73-217D-468B-A57C-7901285F4D1C}"/>
              </a:ext>
            </a:extLst>
          </p:cNvPr>
          <p:cNvSpPr txBox="1"/>
          <p:nvPr/>
        </p:nvSpPr>
        <p:spPr>
          <a:xfrm flipH="1">
            <a:off x="6099969" y="1404153"/>
            <a:ext cx="183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Per 100pz: € 2,59+IVA</a:t>
            </a:r>
          </a:p>
          <a:p>
            <a:r>
              <a:rPr lang="it-IT" sz="900" dirty="0"/>
              <a:t>Per 500pz: € 1,66 +IVA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018A1B4-9C81-4E75-899F-59377C8A6F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7038" y="578930"/>
            <a:ext cx="3392627" cy="165044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A8C6E5F-5E68-4571-AE92-941B0DFDF170}"/>
              </a:ext>
            </a:extLst>
          </p:cNvPr>
          <p:cNvSpPr txBox="1"/>
          <p:nvPr/>
        </p:nvSpPr>
        <p:spPr>
          <a:xfrm>
            <a:off x="228453" y="942488"/>
            <a:ext cx="19380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SUPPORTO PER SMARTPHONE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2DA6DE0-0B5C-4DF8-98D1-BC7C142785C7}"/>
              </a:ext>
            </a:extLst>
          </p:cNvPr>
          <p:cNvSpPr txBox="1"/>
          <p:nvPr/>
        </p:nvSpPr>
        <p:spPr>
          <a:xfrm flipH="1">
            <a:off x="228453" y="1641608"/>
            <a:ext cx="1838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Adesivo e magnetico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45C7845-A45D-45C9-8DFF-915E05D846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221301">
            <a:off x="4624365" y="2485785"/>
            <a:ext cx="1212720" cy="14239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272CFF9-4592-4152-8211-E35D16D4AE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618" y="2476705"/>
            <a:ext cx="1442151" cy="144215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C3D00CE-0C21-4F9B-B05D-971338987580}"/>
              </a:ext>
            </a:extLst>
          </p:cNvPr>
          <p:cNvSpPr txBox="1"/>
          <p:nvPr/>
        </p:nvSpPr>
        <p:spPr>
          <a:xfrm>
            <a:off x="136734" y="2524328"/>
            <a:ext cx="2234140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CUSTODIA</a:t>
            </a:r>
            <a:r>
              <a:rPr lang="it-IT" sz="900" dirty="0"/>
              <a:t> in PVC, impermeabile, con superficie touch screen e doppia chiusura di sicurezza per preservare l'impermeabilità. Area frontale per la personalizzazione colorata coordinata con il laccetto con stopper per regolarlo.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3330E75-62A5-4F15-8486-5A2B7CA96996}"/>
              </a:ext>
            </a:extLst>
          </p:cNvPr>
          <p:cNvSpPr txBox="1"/>
          <p:nvPr/>
        </p:nvSpPr>
        <p:spPr>
          <a:xfrm>
            <a:off x="6118115" y="2931442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€ 2,19 +IVA</a:t>
            </a:r>
          </a:p>
          <a:p>
            <a:r>
              <a:rPr lang="it-IT" sz="900" dirty="0"/>
              <a:t>Per 500pz: € 1,31+ IVA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3933275-BFF4-42B3-86CF-2A956FE471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348" y="4090204"/>
            <a:ext cx="910491" cy="1418421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2C744F73-DA62-4B06-BCCF-519F90EC2914}"/>
              </a:ext>
            </a:extLst>
          </p:cNvPr>
          <p:cNvSpPr/>
          <p:nvPr/>
        </p:nvSpPr>
        <p:spPr>
          <a:xfrm>
            <a:off x="178522" y="4886722"/>
            <a:ext cx="12682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dirty="0"/>
              <a:t>7.8 x 4 x 2.5 cm | 29 gr.</a:t>
            </a:r>
            <a:endParaRPr lang="it-IT" sz="9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AA5B685-D78A-4EB0-B087-5FDCDB8AC974}"/>
              </a:ext>
            </a:extLst>
          </p:cNvPr>
          <p:cNvSpPr txBox="1"/>
          <p:nvPr/>
        </p:nvSpPr>
        <p:spPr>
          <a:xfrm>
            <a:off x="6187987" y="452931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€ 1,52+IVA</a:t>
            </a:r>
          </a:p>
          <a:p>
            <a:r>
              <a:rPr lang="it-IT" sz="900" dirty="0"/>
              <a:t>Per 500pz: € 0,63+IVA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B924029-95D6-4207-94FA-998EC6C5C27B}"/>
              </a:ext>
            </a:extLst>
          </p:cNvPr>
          <p:cNvSpPr/>
          <p:nvPr/>
        </p:nvSpPr>
        <p:spPr>
          <a:xfrm>
            <a:off x="164255" y="4275396"/>
            <a:ext cx="221276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SUPPORTO </a:t>
            </a:r>
            <a:r>
              <a:rPr lang="it-IT" sz="900" dirty="0"/>
              <a:t>PER CELLULARE REGOLABILE</a:t>
            </a:r>
          </a:p>
        </p:txBody>
      </p:sp>
    </p:spTree>
    <p:extLst>
      <p:ext uri="{BB962C8B-B14F-4D97-AF65-F5344CB8AC3E}">
        <p14:creationId xmlns:p14="http://schemas.microsoft.com/office/powerpoint/2010/main" val="3828932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196D6D2D-6617-48E4-96E3-DBC6B2AADA28}"/>
              </a:ext>
            </a:extLst>
          </p:cNvPr>
          <p:cNvSpPr/>
          <p:nvPr/>
        </p:nvSpPr>
        <p:spPr>
          <a:xfrm>
            <a:off x="244387" y="1470025"/>
            <a:ext cx="2045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Borsa pieghevole a forma di frutto, disponibile in diverso colori. Realizzata in morbido poliestere 190T, con coulisse coordinata e ferma coulisse.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6AA80BD-B971-48B0-94E8-BC0AA49905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369" y="1591368"/>
            <a:ext cx="1527056" cy="70831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DFD1EE6-3041-499A-BB60-5FC3EAA834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4342">
            <a:off x="4705134" y="741597"/>
            <a:ext cx="1078970" cy="10789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237FAB7-02D8-4C25-B26F-FC93A9D35C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720" y="941145"/>
            <a:ext cx="942486" cy="141782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BF2DB7-D17F-438C-B13C-C7D2AC9A7C60}"/>
              </a:ext>
            </a:extLst>
          </p:cNvPr>
          <p:cNvSpPr txBox="1"/>
          <p:nvPr/>
        </p:nvSpPr>
        <p:spPr>
          <a:xfrm>
            <a:off x="6252369" y="1305506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€ 2,27+IVA</a:t>
            </a:r>
          </a:p>
          <a:p>
            <a:r>
              <a:rPr lang="it-IT" sz="900" dirty="0"/>
              <a:t>Per 500pz: € 1,92+IVA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67AA0B7-8330-4E52-9AE0-FD0445F41C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0777" y="2457912"/>
            <a:ext cx="1498784" cy="1417827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05F3683-A93E-42B8-9B67-B2DC8683AC3E}"/>
              </a:ext>
            </a:extLst>
          </p:cNvPr>
          <p:cNvSpPr/>
          <p:nvPr/>
        </p:nvSpPr>
        <p:spPr>
          <a:xfrm>
            <a:off x="199516" y="3132998"/>
            <a:ext cx="193805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Sacca in poliestere con chiusura a coulisse.</a:t>
            </a:r>
          </a:p>
          <a:p>
            <a:r>
              <a:rPr lang="it-IT" sz="900" dirty="0"/>
              <a:t>95×100 mm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398A62A-FC95-45F5-AAD5-DCF76626C729}"/>
              </a:ext>
            </a:extLst>
          </p:cNvPr>
          <p:cNvSpPr txBox="1"/>
          <p:nvPr/>
        </p:nvSpPr>
        <p:spPr>
          <a:xfrm>
            <a:off x="6252369" y="3003597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€ 2,10+IVA</a:t>
            </a:r>
          </a:p>
          <a:p>
            <a:r>
              <a:rPr lang="it-IT" sz="900" dirty="0"/>
              <a:t>Per 500pz: € 1,58+IVA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FB342A0-DD3C-4CF9-BFC3-6924D037AC9F}"/>
              </a:ext>
            </a:extLst>
          </p:cNvPr>
          <p:cNvSpPr txBox="1"/>
          <p:nvPr/>
        </p:nvSpPr>
        <p:spPr>
          <a:xfrm>
            <a:off x="244387" y="924236"/>
            <a:ext cx="3541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BORSA PIEGHEVOLE </a:t>
            </a:r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0A74BAA-0E3B-49CD-8FBA-6DEA4B5E7646}"/>
              </a:ext>
            </a:extLst>
          </p:cNvPr>
          <p:cNvSpPr txBox="1"/>
          <p:nvPr/>
        </p:nvSpPr>
        <p:spPr>
          <a:xfrm>
            <a:off x="207598" y="2540650"/>
            <a:ext cx="3541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ZAINETTO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6FE5CA1-7850-4689-9FDA-F98CF0A4A59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847" y="820403"/>
            <a:ext cx="1125122" cy="112512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6231E8D-5C6D-4B05-9D64-9C7D4DE05E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2152" y="4077704"/>
            <a:ext cx="1794453" cy="1504095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A6EBA7C-1942-461E-926A-66C4633F3BD1}"/>
              </a:ext>
            </a:extLst>
          </p:cNvPr>
          <p:cNvSpPr txBox="1"/>
          <p:nvPr/>
        </p:nvSpPr>
        <p:spPr>
          <a:xfrm>
            <a:off x="201154" y="4215851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ZAINO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1D50869-D8A2-44DB-BA0C-B91AB93667DD}"/>
              </a:ext>
            </a:extLst>
          </p:cNvPr>
          <p:cNvSpPr txBox="1"/>
          <p:nvPr/>
        </p:nvSpPr>
        <p:spPr>
          <a:xfrm>
            <a:off x="227167" y="4805075"/>
            <a:ext cx="29136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Zaino t-shirt originale e divertente In morbido poliestere 210D, con corde nere coulisse con angoli rinforzati. Disponibile in una vasta gamma di colori intensi.</a:t>
            </a:r>
          </a:p>
          <a:p>
            <a:r>
              <a:rPr lang="it-IT" sz="900" dirty="0"/>
              <a:t>Poliestere 210D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0327564-95C2-4783-A1A4-20F76EA2DA2E}"/>
              </a:ext>
            </a:extLst>
          </p:cNvPr>
          <p:cNvSpPr txBox="1"/>
          <p:nvPr/>
        </p:nvSpPr>
        <p:spPr>
          <a:xfrm>
            <a:off x="6272287" y="4624979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€ 2,45+IVA</a:t>
            </a:r>
          </a:p>
          <a:p>
            <a:r>
              <a:rPr lang="it-IT" sz="900" dirty="0"/>
              <a:t>Per 500pz: € 1,60 +IVA</a:t>
            </a:r>
          </a:p>
        </p:txBody>
      </p:sp>
    </p:spTree>
    <p:extLst>
      <p:ext uri="{BB962C8B-B14F-4D97-AF65-F5344CB8AC3E}">
        <p14:creationId xmlns:p14="http://schemas.microsoft.com/office/powerpoint/2010/main" val="193900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C3F8722-B3B1-4825-ADA9-227169182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084"/>
            <a:ext cx="7847979" cy="5862733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D7FB5F74-1D6B-4822-82DB-73047BF50544}"/>
              </a:ext>
            </a:extLst>
          </p:cNvPr>
          <p:cNvSpPr/>
          <p:nvPr/>
        </p:nvSpPr>
        <p:spPr>
          <a:xfrm>
            <a:off x="2594769" y="1780452"/>
            <a:ext cx="2594769" cy="2274745"/>
          </a:xfrm>
          <a:custGeom>
            <a:avLst/>
            <a:gdLst/>
            <a:ahLst/>
            <a:cxnLst/>
            <a:rect l="l" t="t" r="r" b="b"/>
            <a:pathLst>
              <a:path w="2536190" h="1365250">
                <a:moveTo>
                  <a:pt x="2535593" y="0"/>
                </a:moveTo>
                <a:lnTo>
                  <a:pt x="0" y="0"/>
                </a:lnTo>
                <a:lnTo>
                  <a:pt x="0" y="1365199"/>
                </a:lnTo>
                <a:lnTo>
                  <a:pt x="2535593" y="1365199"/>
                </a:lnTo>
                <a:lnTo>
                  <a:pt x="2535593" y="0"/>
                </a:lnTo>
                <a:close/>
              </a:path>
            </a:pathLst>
          </a:custGeom>
          <a:solidFill>
            <a:srgbClr val="FFFFFF"/>
          </a:solid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32E80F6-8EDC-48E0-91E1-707B6563431E}"/>
              </a:ext>
            </a:extLst>
          </p:cNvPr>
          <p:cNvSpPr txBox="1"/>
          <p:nvPr/>
        </p:nvSpPr>
        <p:spPr>
          <a:xfrm>
            <a:off x="2688609" y="3298825"/>
            <a:ext cx="242473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200" b="1" spc="40" dirty="0">
                <a:solidFill>
                  <a:srgbClr val="C00000"/>
                </a:solidFill>
                <a:latin typeface="Arial"/>
                <a:cs typeface="Arial"/>
              </a:rPr>
              <a:t>SOSTENIBILITA’</a:t>
            </a:r>
            <a:endParaRPr sz="22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C686C7-64D7-4AF5-9A0C-DDCAD81AC2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139" y="1997797"/>
            <a:ext cx="219689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76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4630056D-48F7-4E0A-9105-ACAB89D4DD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369" y="876997"/>
            <a:ext cx="650413" cy="1467519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762E2BC-26F3-4786-8D32-A911D6CED7B1}"/>
              </a:ext>
            </a:extLst>
          </p:cNvPr>
          <p:cNvSpPr txBox="1"/>
          <p:nvPr/>
        </p:nvSpPr>
        <p:spPr>
          <a:xfrm>
            <a:off x="232569" y="860425"/>
            <a:ext cx="1981200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MATITA SPROUT CON SEMI</a:t>
            </a:r>
          </a:p>
          <a:p>
            <a:r>
              <a:rPr lang="it-IT" sz="900" dirty="0"/>
              <a:t>Matita da seminare quando si finisce di utilizzarla</a:t>
            </a:r>
          </a:p>
          <a:p>
            <a:r>
              <a:rPr lang="it-IT" sz="900" dirty="0"/>
              <a:t>La validità dei semi è di 1 anno. Se conservato in un ambiente asciutto, fresco possono durare fino a 2-3 anni.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1794767-1666-45ED-8557-3D8038A498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6766" y="1016422"/>
            <a:ext cx="1178859" cy="11788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364B3D-6E7B-4420-AB9B-55E68ECEEB9B}"/>
              </a:ext>
            </a:extLst>
          </p:cNvPr>
          <p:cNvSpPr txBox="1"/>
          <p:nvPr/>
        </p:nvSpPr>
        <p:spPr>
          <a:xfrm flipH="1">
            <a:off x="6140781" y="1345173"/>
            <a:ext cx="1559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Per 100pz: € 2,99+IVA</a:t>
            </a:r>
          </a:p>
          <a:p>
            <a:r>
              <a:rPr lang="it-IT" sz="900" dirty="0"/>
              <a:t>Per 500pz: € 1, 44+IVA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048E7E-5C9A-4745-A8B2-920EB410E661}"/>
              </a:ext>
            </a:extLst>
          </p:cNvPr>
          <p:cNvSpPr txBox="1"/>
          <p:nvPr/>
        </p:nvSpPr>
        <p:spPr>
          <a:xfrm>
            <a:off x="2442369" y="867188"/>
            <a:ext cx="2362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Cod. 00 - Girasole</a:t>
            </a:r>
          </a:p>
          <a:p>
            <a:r>
              <a:rPr lang="it-IT" sz="900" dirty="0"/>
              <a:t>Cod. 01 - Basilico</a:t>
            </a:r>
          </a:p>
          <a:p>
            <a:r>
              <a:rPr lang="it-IT" sz="900" dirty="0"/>
              <a:t>Cod. 03 - Pomodorino</a:t>
            </a:r>
          </a:p>
          <a:p>
            <a:r>
              <a:rPr lang="it-IT" sz="900" dirty="0"/>
              <a:t>Cod. 04 - Coriandolo</a:t>
            </a:r>
          </a:p>
          <a:p>
            <a:r>
              <a:rPr lang="it-IT" sz="900" dirty="0"/>
              <a:t>Cod. 06 - Nontiscordardime</a:t>
            </a:r>
          </a:p>
          <a:p>
            <a:r>
              <a:rPr lang="it-IT" sz="900" dirty="0"/>
              <a:t>Cod. 11 - Salvia</a:t>
            </a:r>
          </a:p>
          <a:p>
            <a:r>
              <a:rPr lang="it-IT" sz="900" dirty="0"/>
              <a:t>Cod. 12 - Timo</a:t>
            </a:r>
          </a:p>
          <a:p>
            <a:r>
              <a:rPr lang="it-IT" sz="900" dirty="0"/>
              <a:t>Cod. 23 - Margherita</a:t>
            </a:r>
          </a:p>
          <a:p>
            <a:r>
              <a:rPr lang="it-IT" sz="900" dirty="0"/>
              <a:t>Cod. 27 - Garofano</a:t>
            </a:r>
          </a:p>
          <a:p>
            <a:r>
              <a:rPr lang="it-IT" sz="900" dirty="0"/>
              <a:t>Cod. 29 - Chia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AE5FC8A-B8A4-4247-A4C5-0EF21A41D7AE}"/>
              </a:ext>
            </a:extLst>
          </p:cNvPr>
          <p:cNvSpPr txBox="1"/>
          <p:nvPr/>
        </p:nvSpPr>
        <p:spPr>
          <a:xfrm>
            <a:off x="232569" y="2548493"/>
            <a:ext cx="27891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BOMBOM DI SEMI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C52402-0F51-49E6-BE8F-B1319DBB499C}"/>
              </a:ext>
            </a:extLst>
          </p:cNvPr>
          <p:cNvSpPr txBox="1"/>
          <p:nvPr/>
        </p:nvSpPr>
        <p:spPr>
          <a:xfrm>
            <a:off x="232569" y="2904455"/>
            <a:ext cx="27891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Bonbon di semi, confezionato in una scatola di cartone riciclato con le istruzioni per la semina e l'etichetta Made in Europe. Fiori selvatici in colori assortiti.</a:t>
            </a:r>
          </a:p>
          <a:p>
            <a:r>
              <a:rPr lang="it-IT" sz="900" dirty="0"/>
              <a:t>Fiori Selvatici</a:t>
            </a:r>
          </a:p>
          <a:p>
            <a:endParaRPr lang="it-IT" sz="900" dirty="0"/>
          </a:p>
          <a:p>
            <a:r>
              <a:rPr lang="it-IT" sz="900" dirty="0"/>
              <a:t>Cartone Riciclato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8620C80-9EDE-4CC7-8E54-417C343346DD}"/>
              </a:ext>
            </a:extLst>
          </p:cNvPr>
          <p:cNvSpPr txBox="1"/>
          <p:nvPr/>
        </p:nvSpPr>
        <p:spPr>
          <a:xfrm flipH="1">
            <a:off x="6148292" y="2984531"/>
            <a:ext cx="132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Per 100pz: € 2,99+IVA</a:t>
            </a:r>
          </a:p>
          <a:p>
            <a:r>
              <a:rPr lang="it-IT" sz="900" dirty="0"/>
              <a:t>Per 500pz: € 1, 73IVA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CD5F96E7-6E09-49A3-85BF-663D824F3E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1724" y="2379222"/>
            <a:ext cx="604645" cy="1987306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BDE00BA-A8D2-4DEF-A4C7-D8E629FE68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1978" y="2425991"/>
            <a:ext cx="721659" cy="148641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3C4EAD6-C4B2-487C-98C9-1533D12DF4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209" y="4001925"/>
            <a:ext cx="1680960" cy="168096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31C9AA3-FC36-4A1F-9197-65723D51AF7A}"/>
              </a:ext>
            </a:extLst>
          </p:cNvPr>
          <p:cNvSpPr txBox="1"/>
          <p:nvPr/>
        </p:nvSpPr>
        <p:spPr>
          <a:xfrm>
            <a:off x="232569" y="4116379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CARTE FRANCESI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1F01444-4C0D-40BC-A256-5F487EA5037B}"/>
              </a:ext>
            </a:extLst>
          </p:cNvPr>
          <p:cNvSpPr txBox="1"/>
          <p:nvPr/>
        </p:nvSpPr>
        <p:spPr>
          <a:xfrm>
            <a:off x="232569" y="4472341"/>
            <a:ext cx="3733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Carte da gioco francesi della linea natura, fatte di cartone riciclato resistente. 54 carte, confezionate in una scatola individuale di cartone riciclato.</a:t>
            </a:r>
          </a:p>
          <a:p>
            <a:r>
              <a:rPr lang="it-IT" sz="900" dirty="0"/>
              <a:t>54 Carte</a:t>
            </a:r>
          </a:p>
          <a:p>
            <a:r>
              <a:rPr lang="it-IT" sz="900" dirty="0"/>
              <a:t>Cartone Riciclato</a:t>
            </a:r>
          </a:p>
          <a:p>
            <a:r>
              <a:rPr lang="it-IT" sz="900" dirty="0"/>
              <a:t>Personalizzazione sulla scatola ad un colore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B848277-01F0-4612-AA6C-8E78D3460948}"/>
              </a:ext>
            </a:extLst>
          </p:cNvPr>
          <p:cNvSpPr txBox="1"/>
          <p:nvPr/>
        </p:nvSpPr>
        <p:spPr>
          <a:xfrm flipH="1">
            <a:off x="6162894" y="4641071"/>
            <a:ext cx="183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Per 100pz: € 2,68+IVA</a:t>
            </a:r>
          </a:p>
          <a:p>
            <a:r>
              <a:rPr lang="it-IT" sz="900" dirty="0"/>
              <a:t>Per 500pz: € 1,69+IVA</a:t>
            </a:r>
          </a:p>
        </p:txBody>
      </p:sp>
    </p:spTree>
    <p:extLst>
      <p:ext uri="{BB962C8B-B14F-4D97-AF65-F5344CB8AC3E}">
        <p14:creationId xmlns:p14="http://schemas.microsoft.com/office/powerpoint/2010/main" val="2819989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81552F7-8B32-409E-BEA8-01347ABA2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7780339" cy="583565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D7FB5F74-1D6B-4822-82DB-73047BF50544}"/>
              </a:ext>
            </a:extLst>
          </p:cNvPr>
          <p:cNvSpPr/>
          <p:nvPr/>
        </p:nvSpPr>
        <p:spPr>
          <a:xfrm>
            <a:off x="2594769" y="1780452"/>
            <a:ext cx="2594769" cy="2274745"/>
          </a:xfrm>
          <a:custGeom>
            <a:avLst/>
            <a:gdLst/>
            <a:ahLst/>
            <a:cxnLst/>
            <a:rect l="l" t="t" r="r" b="b"/>
            <a:pathLst>
              <a:path w="2536190" h="1365250">
                <a:moveTo>
                  <a:pt x="2535593" y="0"/>
                </a:moveTo>
                <a:lnTo>
                  <a:pt x="0" y="0"/>
                </a:lnTo>
                <a:lnTo>
                  <a:pt x="0" y="1365199"/>
                </a:lnTo>
                <a:lnTo>
                  <a:pt x="2535593" y="1365199"/>
                </a:lnTo>
                <a:lnTo>
                  <a:pt x="2535593" y="0"/>
                </a:lnTo>
                <a:close/>
              </a:path>
            </a:pathLst>
          </a:custGeom>
          <a:solidFill>
            <a:srgbClr val="FFFFFF"/>
          </a:solid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32E80F6-8EDC-48E0-91E1-707B6563431E}"/>
              </a:ext>
            </a:extLst>
          </p:cNvPr>
          <p:cNvSpPr txBox="1"/>
          <p:nvPr/>
        </p:nvSpPr>
        <p:spPr>
          <a:xfrm>
            <a:off x="2688609" y="3146425"/>
            <a:ext cx="242473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200" b="1" dirty="0">
                <a:solidFill>
                  <a:srgbClr val="C00000"/>
                </a:solidFill>
                <a:latin typeface="Arial"/>
                <a:cs typeface="Arial"/>
              </a:rPr>
              <a:t>ARTICOLI PER ALLESTIMENTI</a:t>
            </a:r>
            <a:endParaRPr sz="2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C686C7-64D7-4AF5-9A0C-DDCAD81AC2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139" y="1997797"/>
            <a:ext cx="219689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26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6CDF939-E859-4894-A654-19E432619200}"/>
              </a:ext>
            </a:extLst>
          </p:cNvPr>
          <p:cNvSpPr/>
          <p:nvPr/>
        </p:nvSpPr>
        <p:spPr>
          <a:xfrm>
            <a:off x="5741" y="217157"/>
            <a:ext cx="4265428" cy="3048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B4325976-03B8-4B37-A60D-18FE45FEA077}"/>
              </a:ext>
            </a:extLst>
          </p:cNvPr>
          <p:cNvSpPr/>
          <p:nvPr/>
        </p:nvSpPr>
        <p:spPr>
          <a:xfrm>
            <a:off x="308769" y="895640"/>
            <a:ext cx="390988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SELEZIONE DI ARTICOLI PER FIERE</a:t>
            </a:r>
          </a:p>
          <a:p>
            <a:r>
              <a:rPr lang="it-IT" b="1" dirty="0">
                <a:solidFill>
                  <a:srgbClr val="C00000"/>
                </a:solidFill>
              </a:rPr>
              <a:t>E LEAD GENERATION</a:t>
            </a:r>
          </a:p>
          <a:p>
            <a:r>
              <a:rPr lang="it-IT" sz="900" dirty="0"/>
              <a:t> </a:t>
            </a:r>
            <a:r>
              <a:rPr lang="it-IT" dirty="0"/>
              <a:t>Proponiamo gadget, accessori e servizi per rendere efficace ogni fiera.</a:t>
            </a:r>
          </a:p>
          <a:p>
            <a:r>
              <a:rPr lang="it-IT" dirty="0"/>
              <a:t>Questa selezione è solo un piccolo esempio di ciò che possiamo fornirti.</a:t>
            </a:r>
          </a:p>
          <a:p>
            <a:r>
              <a:rPr lang="it-IT" dirty="0"/>
              <a:t>Chiedici una consulenza; è sempre gratuita!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INDICE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Gadget: </a:t>
            </a:r>
            <a:r>
              <a:rPr lang="it-IT" sz="1200" dirty="0" err="1"/>
              <a:t>pag</a:t>
            </a:r>
            <a:r>
              <a:rPr lang="it-IT" sz="1200" dirty="0"/>
              <a:t> 3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Sostenibilità: pag. 17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Articoli per allestimenti: </a:t>
            </a:r>
            <a:r>
              <a:rPr lang="it-IT" sz="1200" dirty="0" err="1"/>
              <a:t>pag</a:t>
            </a:r>
            <a:r>
              <a:rPr lang="it-IT" sz="1200" dirty="0"/>
              <a:t> 19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it-IT" sz="1200" dirty="0"/>
              <a:t>Lead generation: </a:t>
            </a:r>
            <a:r>
              <a:rPr lang="it-IT" sz="1200" dirty="0" err="1"/>
              <a:t>pag</a:t>
            </a:r>
            <a:r>
              <a:rPr lang="it-IT" sz="1200" dirty="0"/>
              <a:t> 22</a:t>
            </a:r>
          </a:p>
        </p:txBody>
      </p:sp>
      <p:sp>
        <p:nvSpPr>
          <p:cNvPr id="5" name="object 29">
            <a:extLst>
              <a:ext uri="{FF2B5EF4-FFF2-40B4-BE49-F238E27FC236}">
                <a16:creationId xmlns:a16="http://schemas.microsoft.com/office/drawing/2014/main" id="{4437D60F-0E87-4B61-8D62-1DD29813B494}"/>
              </a:ext>
            </a:extLst>
          </p:cNvPr>
          <p:cNvSpPr txBox="1">
            <a:spLocks/>
          </p:cNvSpPr>
          <p:nvPr/>
        </p:nvSpPr>
        <p:spPr>
          <a:xfrm>
            <a:off x="442119" y="5203825"/>
            <a:ext cx="3371850" cy="15875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15" algn="l">
              <a:lnSpc>
                <a:spcPts val="1271"/>
              </a:lnSpc>
            </a:pPr>
            <a:r>
              <a:rPr lang="it-IT" sz="1000" b="1" spc="8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</a:t>
            </a:r>
            <a:r>
              <a:rPr lang="it-IT" sz="1000" b="1" spc="-4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it-IT" sz="1000" b="1" spc="1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NOSTRA</a:t>
            </a:r>
            <a:r>
              <a:rPr lang="it-IT" sz="1000" b="1" spc="-39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it-IT" sz="1000" b="1" spc="8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CONSULENZA</a:t>
            </a:r>
            <a:r>
              <a:rPr lang="it-IT" sz="1000" b="1" spc="-39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it-IT" sz="1000" b="1" spc="1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È</a:t>
            </a:r>
            <a:r>
              <a:rPr lang="it-IT" sz="1000" b="1" spc="4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it-IT" sz="1000" b="1" spc="1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SEMPRE</a:t>
            </a:r>
            <a:r>
              <a:rPr lang="it-IT" sz="1000" b="1" spc="4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it-IT" sz="1000" b="1" spc="-14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GRATUITA</a:t>
            </a:r>
          </a:p>
        </p:txBody>
      </p:sp>
      <p:sp>
        <p:nvSpPr>
          <p:cNvPr id="6" name="object 30">
            <a:extLst>
              <a:ext uri="{FF2B5EF4-FFF2-40B4-BE49-F238E27FC236}">
                <a16:creationId xmlns:a16="http://schemas.microsoft.com/office/drawing/2014/main" id="{88C8DA99-C299-4816-8276-A61A0717F0BA}"/>
              </a:ext>
            </a:extLst>
          </p:cNvPr>
          <p:cNvSpPr txBox="1"/>
          <p:nvPr/>
        </p:nvSpPr>
        <p:spPr>
          <a:xfrm>
            <a:off x="434226" y="5430937"/>
            <a:ext cx="406636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15">
              <a:lnSpc>
                <a:spcPts val="1176"/>
              </a:lnSpc>
            </a:pPr>
            <a:r>
              <a:rPr lang="it-IT" sz="1026" spc="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chiedi@</a:t>
            </a:r>
            <a:r>
              <a:rPr lang="it-IT" sz="1026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sprilia</a:t>
            </a:r>
            <a:r>
              <a:rPr lang="it-IT" sz="1026" spc="-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.</a:t>
            </a:r>
            <a:r>
              <a:rPr lang="it-IT" sz="1026" spc="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com  -  ww</a:t>
            </a:r>
            <a:r>
              <a:rPr lang="it-IT" sz="1026" spc="-56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w</a:t>
            </a:r>
            <a:r>
              <a:rPr lang="it-IT" sz="1026" spc="-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.</a:t>
            </a:r>
            <a:r>
              <a:rPr lang="it-IT" sz="1026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sprilia</a:t>
            </a:r>
            <a:r>
              <a:rPr lang="it-IT" sz="1026" spc="-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.</a:t>
            </a:r>
            <a:r>
              <a:rPr lang="it-IT" sz="1026" spc="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com  -  Tel. 02 8719 7661</a:t>
            </a:r>
            <a:endParaRPr sz="1026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MT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977A995B-0301-4B69-865E-4C41A3147E32}"/>
              </a:ext>
            </a:extLst>
          </p:cNvPr>
          <p:cNvGrpSpPr/>
          <p:nvPr/>
        </p:nvGrpSpPr>
        <p:grpSpPr>
          <a:xfrm>
            <a:off x="4527420" y="981557"/>
            <a:ext cx="2944149" cy="3307868"/>
            <a:chOff x="-2059385" y="-433487"/>
            <a:chExt cx="4118769" cy="4627600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BD0684B3-6F00-4AEB-9178-E9B844D90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059385" y="2670113"/>
              <a:ext cx="4110042" cy="1524000"/>
            </a:xfrm>
            <a:prstGeom prst="rect">
              <a:avLst/>
            </a:prstGeom>
          </p:spPr>
        </p:pic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8872AA1F-09CC-4F12-8F92-116AA29B0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059385" y="1118313"/>
              <a:ext cx="4118769" cy="152400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618F4FE9-1720-4423-B461-EE5C067582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059385" y="-433487"/>
              <a:ext cx="4118769" cy="15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195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69C850F-D20C-4A91-840C-ED939186B40A}"/>
              </a:ext>
            </a:extLst>
          </p:cNvPr>
          <p:cNvSpPr/>
          <p:nvPr/>
        </p:nvSpPr>
        <p:spPr>
          <a:xfrm>
            <a:off x="388577" y="795415"/>
            <a:ext cx="1825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PANNELLI PUBBLICITARI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E571DA8-771D-4B5B-B363-B9C372C28267}"/>
              </a:ext>
            </a:extLst>
          </p:cNvPr>
          <p:cNvSpPr/>
          <p:nvPr/>
        </p:nvSpPr>
        <p:spPr>
          <a:xfrm>
            <a:off x="4142886" y="795415"/>
            <a:ext cx="2615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ROLL UP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331935-AF19-482C-AD4A-DF087A076D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8991" y="1005813"/>
            <a:ext cx="814046" cy="191201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AF59137-B224-4E1E-9344-8021DFF5E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569" y="995311"/>
            <a:ext cx="737897" cy="190540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242FAC9-0268-4C2C-AB77-E67707A65A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303" y="1023408"/>
            <a:ext cx="2046817" cy="204681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0AF8D8D-2310-41A8-AEBF-449AE9CAB5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6773" y="3900538"/>
            <a:ext cx="2942983" cy="157821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B0DC5EC-6FDC-4E46-B678-6F84758A4A6A}"/>
              </a:ext>
            </a:extLst>
          </p:cNvPr>
          <p:cNvSpPr/>
          <p:nvPr/>
        </p:nvSpPr>
        <p:spPr>
          <a:xfrm>
            <a:off x="4129134" y="3282879"/>
            <a:ext cx="3463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CAVALLETTI DA BANCO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C42C4BB-0427-4287-A5D8-F1A523E982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6513" y="3591722"/>
            <a:ext cx="1292432" cy="188703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FB6BBC32-0CE9-4DF0-B1E7-5C3AF5FF4531}"/>
              </a:ext>
            </a:extLst>
          </p:cNvPr>
          <p:cNvSpPr/>
          <p:nvPr/>
        </p:nvSpPr>
        <p:spPr>
          <a:xfrm>
            <a:off x="401501" y="3325391"/>
            <a:ext cx="19646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CAVALLETTI DA BANCO TAGLIATO A FORMA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898494A-117F-4FB9-8FEB-7331221FA249}"/>
              </a:ext>
            </a:extLst>
          </p:cNvPr>
          <p:cNvSpPr txBox="1"/>
          <p:nvPr/>
        </p:nvSpPr>
        <p:spPr>
          <a:xfrm>
            <a:off x="2167282" y="5535856"/>
            <a:ext cx="3605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FF0000"/>
                </a:solidFill>
              </a:rPr>
              <a:t>PREVENTIVI SU RICHIESTA</a:t>
            </a:r>
          </a:p>
        </p:txBody>
      </p:sp>
    </p:spTree>
    <p:extLst>
      <p:ext uri="{BB962C8B-B14F-4D97-AF65-F5344CB8AC3E}">
        <p14:creationId xmlns:p14="http://schemas.microsoft.com/office/powerpoint/2010/main" val="1055025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62BF6E5-B739-4777-B63C-7E62D8D4C200}"/>
              </a:ext>
            </a:extLst>
          </p:cNvPr>
          <p:cNvSpPr txBox="1"/>
          <p:nvPr/>
        </p:nvSpPr>
        <p:spPr>
          <a:xfrm rot="382288">
            <a:off x="1972035" y="866610"/>
            <a:ext cx="43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</a:rPr>
              <a:t>LOGO QUI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B0FBFC0-BBDB-4AB6-B25A-D5A033B106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7569" y="1010636"/>
            <a:ext cx="1483753" cy="1907189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EABCBCF6-5D27-4B62-B11C-E8E7F2C22E03}"/>
              </a:ext>
            </a:extLst>
          </p:cNvPr>
          <p:cNvSpPr/>
          <p:nvPr/>
        </p:nvSpPr>
        <p:spPr>
          <a:xfrm>
            <a:off x="513958" y="843506"/>
            <a:ext cx="1155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BANDIERE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D0CB6DB6-DB57-460C-BE2A-70D8656199ED}"/>
              </a:ext>
            </a:extLst>
          </p:cNvPr>
          <p:cNvSpPr/>
          <p:nvPr/>
        </p:nvSpPr>
        <p:spPr>
          <a:xfrm>
            <a:off x="4088993" y="850952"/>
            <a:ext cx="3463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TOVAGLIA PUBBLICITARIA IN POLIESTERE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A05544A-0F93-4049-9CA9-D5EF66AE35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902" y="1541748"/>
            <a:ext cx="2827559" cy="13760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B711DFC-2348-4EB5-9D78-967BD0A805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6366" y="3925010"/>
            <a:ext cx="2276646" cy="1329590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A0A4B03-4BB3-4E3C-AF82-400531DD9FE3}"/>
              </a:ext>
            </a:extLst>
          </p:cNvPr>
          <p:cNvSpPr/>
          <p:nvPr/>
        </p:nvSpPr>
        <p:spPr>
          <a:xfrm>
            <a:off x="405887" y="3285788"/>
            <a:ext cx="3463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TAPPETINI PUBBLICITARI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6C3051-D422-4E9C-884D-1F618D27BB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884" y="3676666"/>
            <a:ext cx="2379593" cy="1578218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76D32A7-E5BD-45C7-B134-631F393183A5}"/>
              </a:ext>
            </a:extLst>
          </p:cNvPr>
          <p:cNvSpPr/>
          <p:nvPr/>
        </p:nvSpPr>
        <p:spPr>
          <a:xfrm>
            <a:off x="4088993" y="3285788"/>
            <a:ext cx="34633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TAPPETI PAVIMENTI IN PLASTICA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2A52FC-DBC5-41D0-A481-C844B59E0C16}"/>
              </a:ext>
            </a:extLst>
          </p:cNvPr>
          <p:cNvSpPr txBox="1"/>
          <p:nvPr/>
        </p:nvSpPr>
        <p:spPr>
          <a:xfrm>
            <a:off x="2167282" y="5535856"/>
            <a:ext cx="3605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>
                <a:solidFill>
                  <a:srgbClr val="FF0000"/>
                </a:solidFill>
              </a:rPr>
              <a:t>PREVENTIVI SU RICHIESTA</a:t>
            </a:r>
          </a:p>
        </p:txBody>
      </p:sp>
    </p:spTree>
    <p:extLst>
      <p:ext uri="{BB962C8B-B14F-4D97-AF65-F5344CB8AC3E}">
        <p14:creationId xmlns:p14="http://schemas.microsoft.com/office/powerpoint/2010/main" val="185190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AB7F021-8FA6-43BC-84B6-5A6F18C05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8431" y="1"/>
            <a:ext cx="7928769" cy="5835650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D7FB5F74-1D6B-4822-82DB-73047BF50544}"/>
              </a:ext>
            </a:extLst>
          </p:cNvPr>
          <p:cNvSpPr/>
          <p:nvPr/>
        </p:nvSpPr>
        <p:spPr>
          <a:xfrm>
            <a:off x="2594769" y="1780452"/>
            <a:ext cx="2594769" cy="2274745"/>
          </a:xfrm>
          <a:custGeom>
            <a:avLst/>
            <a:gdLst/>
            <a:ahLst/>
            <a:cxnLst/>
            <a:rect l="l" t="t" r="r" b="b"/>
            <a:pathLst>
              <a:path w="2536190" h="1365250">
                <a:moveTo>
                  <a:pt x="2535593" y="0"/>
                </a:moveTo>
                <a:lnTo>
                  <a:pt x="0" y="0"/>
                </a:lnTo>
                <a:lnTo>
                  <a:pt x="0" y="1365199"/>
                </a:lnTo>
                <a:lnTo>
                  <a:pt x="2535593" y="1365199"/>
                </a:lnTo>
                <a:lnTo>
                  <a:pt x="2535593" y="0"/>
                </a:lnTo>
                <a:close/>
              </a:path>
            </a:pathLst>
          </a:custGeom>
          <a:solidFill>
            <a:srgbClr val="FFFFFF"/>
          </a:solid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32E80F6-8EDC-48E0-91E1-707B6563431E}"/>
              </a:ext>
            </a:extLst>
          </p:cNvPr>
          <p:cNvSpPr txBox="1"/>
          <p:nvPr/>
        </p:nvSpPr>
        <p:spPr>
          <a:xfrm>
            <a:off x="2688609" y="3146425"/>
            <a:ext cx="242473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200" b="1" dirty="0">
                <a:solidFill>
                  <a:srgbClr val="C00000"/>
                </a:solidFill>
                <a:latin typeface="Arial"/>
                <a:cs typeface="Arial"/>
              </a:rPr>
              <a:t>LEAD GENERATION</a:t>
            </a:r>
            <a:endParaRPr sz="2200" b="1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C686C7-64D7-4AF5-9A0C-DDCAD81AC2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139" y="1997797"/>
            <a:ext cx="219689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22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>
            <a:extLst>
              <a:ext uri="{FF2B5EF4-FFF2-40B4-BE49-F238E27FC236}">
                <a16:creationId xmlns:a16="http://schemas.microsoft.com/office/drawing/2014/main" id="{FB3DA15E-CBA8-4096-8DE1-1EE95813E5BD}"/>
              </a:ext>
            </a:extLst>
          </p:cNvPr>
          <p:cNvGrpSpPr/>
          <p:nvPr/>
        </p:nvGrpSpPr>
        <p:grpSpPr>
          <a:xfrm>
            <a:off x="298935" y="1658001"/>
            <a:ext cx="6857155" cy="3875206"/>
            <a:chOff x="156369" y="1470025"/>
            <a:chExt cx="6857155" cy="387520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0AB965D7-8626-4782-9EFB-5DD34EA147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369" y="1470025"/>
              <a:ext cx="3385315" cy="190285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8B9A558B-164D-4B31-A6E8-CD3735311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28209" y="1470025"/>
              <a:ext cx="3385315" cy="1902857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8820BF12-B648-4FFC-91D7-CC19B1ED8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5169" y="3451225"/>
              <a:ext cx="3376464" cy="1894006"/>
            </a:xfrm>
            <a:prstGeom prst="rect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20FFC3-7DAD-4AFE-802C-E12490EC7C32}"/>
              </a:ext>
            </a:extLst>
          </p:cNvPr>
          <p:cNvSpPr txBox="1"/>
          <p:nvPr/>
        </p:nvSpPr>
        <p:spPr>
          <a:xfrm>
            <a:off x="188908" y="656883"/>
            <a:ext cx="2863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GRATTA E VINCI DIGITALE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6BBE08-CD7C-4B1A-A7CF-D4DF0F2A06D4}"/>
              </a:ext>
            </a:extLst>
          </p:cNvPr>
          <p:cNvSpPr txBox="1"/>
          <p:nvPr/>
        </p:nvSpPr>
        <p:spPr>
          <a:xfrm>
            <a:off x="188907" y="1026215"/>
            <a:ext cx="545386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 err="1"/>
              <a:t>Gamification</a:t>
            </a:r>
            <a:r>
              <a:rPr lang="it-IT" sz="900" dirty="0"/>
              <a:t> per raccogliere </a:t>
            </a:r>
            <a:r>
              <a:rPr lang="it-IT" sz="900" dirty="0" err="1"/>
              <a:t>nonimativi</a:t>
            </a:r>
            <a:r>
              <a:rPr lang="it-IT" sz="900" dirty="0"/>
              <a:t>.</a:t>
            </a:r>
          </a:p>
          <a:p>
            <a:r>
              <a:rPr lang="it-IT" sz="900" dirty="0"/>
              <a:t>Si possono vincere gadget di importo minimo oppure creare un concorso vero e proprio con premi significativi.</a:t>
            </a:r>
          </a:p>
          <a:p>
            <a:r>
              <a:rPr lang="it-IT" sz="900" dirty="0"/>
              <a:t>La periferica di gioco può essere un tablet gestito dal personale oppure allestito come totem multimediale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80DFF36-9FF1-4601-A12E-2D51DFCD836C}"/>
              </a:ext>
            </a:extLst>
          </p:cNvPr>
          <p:cNvSpPr txBox="1"/>
          <p:nvPr/>
        </p:nvSpPr>
        <p:spPr>
          <a:xfrm>
            <a:off x="5859393" y="4055879"/>
            <a:ext cx="1263795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C00000"/>
                </a:solidFill>
              </a:rPr>
              <a:t>Con </a:t>
            </a:r>
            <a:r>
              <a:rPr lang="it-IT" sz="1000" dirty="0" err="1">
                <a:solidFill>
                  <a:srgbClr val="C00000"/>
                </a:solidFill>
              </a:rPr>
              <a:t>Sprilia</a:t>
            </a:r>
            <a:r>
              <a:rPr lang="it-IT" sz="1000" dirty="0">
                <a:solidFill>
                  <a:srgbClr val="C00000"/>
                </a:solidFill>
              </a:rPr>
              <a:t> è tutto «chiavi in mano», inclusi gli eventuali adempimenti burocratici.</a:t>
            </a:r>
          </a:p>
          <a:p>
            <a:r>
              <a:rPr lang="it-IT" sz="1000" dirty="0">
                <a:solidFill>
                  <a:srgbClr val="C00000"/>
                </a:solidFill>
              </a:rPr>
              <a:t>La normativa è sempre scrupolosamente rispettata.</a:t>
            </a:r>
          </a:p>
        </p:txBody>
      </p:sp>
    </p:spTree>
    <p:extLst>
      <p:ext uri="{BB962C8B-B14F-4D97-AF65-F5344CB8AC3E}">
        <p14:creationId xmlns:p14="http://schemas.microsoft.com/office/powerpoint/2010/main" val="1065555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>
            <a:extLst>
              <a:ext uri="{FF2B5EF4-FFF2-40B4-BE49-F238E27FC236}">
                <a16:creationId xmlns:a16="http://schemas.microsoft.com/office/drawing/2014/main" id="{E120FFC3-7DAD-4AFE-802C-E12490EC7C32}"/>
              </a:ext>
            </a:extLst>
          </p:cNvPr>
          <p:cNvSpPr txBox="1"/>
          <p:nvPr/>
        </p:nvSpPr>
        <p:spPr>
          <a:xfrm>
            <a:off x="188908" y="656883"/>
            <a:ext cx="2863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CONCORSO RUSH &amp; WIN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26BBE08-CD7C-4B1A-A7CF-D4DF0F2A06D4}"/>
              </a:ext>
            </a:extLst>
          </p:cNvPr>
          <p:cNvSpPr txBox="1"/>
          <p:nvPr/>
        </p:nvSpPr>
        <p:spPr>
          <a:xfrm>
            <a:off x="188908" y="1026215"/>
            <a:ext cx="339646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Tutti i primi «n» concorrenti che partecipano al concorso vincono </a:t>
            </a:r>
          </a:p>
          <a:p>
            <a:r>
              <a:rPr lang="it-IT" sz="900" dirty="0"/>
              <a:t>i premi in palio.</a:t>
            </a:r>
          </a:p>
          <a:p>
            <a:endParaRPr lang="it-IT" sz="900" dirty="0"/>
          </a:p>
          <a:p>
            <a:r>
              <a:rPr lang="it-IT" sz="900" dirty="0"/>
              <a:t>Per partecipare i concorrenti dovranno soddisfare la condizione di gioco (es. registrarsi alla newsletter, presentare uno scontrino di un determinato importo, recuperare un determinato oggetto, ecc.) </a:t>
            </a:r>
          </a:p>
          <a:p>
            <a:r>
              <a:rPr lang="it-IT" sz="900" dirty="0"/>
              <a:t>e presentarsi al personale del concorso dotato di tablet, tramite il quale sarà possibile scoprire se si è assegnatari di uno dei premi in palio.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6267B50D-CB4B-4EF8-89C8-25FB3D8EE3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56474">
            <a:off x="4001796" y="856728"/>
            <a:ext cx="1873915" cy="134407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1297836-AD17-409E-93EB-882FBB07100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79536">
            <a:off x="5495849" y="961967"/>
            <a:ext cx="1688707" cy="1211235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2E9AE4A-3F01-4DD3-9E92-9B4B18F8CF2E}"/>
              </a:ext>
            </a:extLst>
          </p:cNvPr>
          <p:cNvSpPr txBox="1"/>
          <p:nvPr/>
        </p:nvSpPr>
        <p:spPr>
          <a:xfrm>
            <a:off x="6340202" y="3237373"/>
            <a:ext cx="1263795" cy="1477328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it-IT" sz="1000" dirty="0">
                <a:solidFill>
                  <a:srgbClr val="C00000"/>
                </a:solidFill>
              </a:rPr>
              <a:t>Con </a:t>
            </a:r>
            <a:r>
              <a:rPr lang="it-IT" sz="1000" dirty="0" err="1">
                <a:solidFill>
                  <a:srgbClr val="C00000"/>
                </a:solidFill>
              </a:rPr>
              <a:t>Sprilia</a:t>
            </a:r>
            <a:r>
              <a:rPr lang="it-IT" sz="1000" dirty="0">
                <a:solidFill>
                  <a:srgbClr val="C00000"/>
                </a:solidFill>
              </a:rPr>
              <a:t> è tutto «chiavi in mano», inclusi gli eventuali adempimenti burocratici.</a:t>
            </a:r>
          </a:p>
          <a:p>
            <a:r>
              <a:rPr lang="it-IT" sz="1000" dirty="0">
                <a:solidFill>
                  <a:srgbClr val="C00000"/>
                </a:solidFill>
              </a:rPr>
              <a:t>La normativa è sempre scrupolosamente rispettata.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4322BCF-52CD-4987-8F0A-EA9584C933C2}"/>
              </a:ext>
            </a:extLst>
          </p:cNvPr>
          <p:cNvSpPr txBox="1"/>
          <p:nvPr/>
        </p:nvSpPr>
        <p:spPr>
          <a:xfrm>
            <a:off x="188908" y="2431862"/>
            <a:ext cx="3472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CARICA LO SCONTRINO E VINCI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33CE0CB-8D79-4996-B977-B45E45E1D11F}"/>
              </a:ext>
            </a:extLst>
          </p:cNvPr>
          <p:cNvSpPr txBox="1"/>
          <p:nvPr/>
        </p:nvSpPr>
        <p:spPr>
          <a:xfrm>
            <a:off x="188908" y="2801194"/>
            <a:ext cx="339646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Tutti i clienti che registrano la prova di acquisto (scontrino parlante) che attesta che è stato comprato il prodotto desiderato o che sono stati fatti acquisti presso un determinato punto vendita può vincere un premio mediante instant </a:t>
            </a:r>
            <a:r>
              <a:rPr lang="it-IT" sz="900" dirty="0" err="1"/>
              <a:t>win</a:t>
            </a:r>
            <a:r>
              <a:rPr lang="it-IT" sz="900" dirty="0"/>
              <a:t> e/o partecipare a un’estrazione finale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C4FD303-92C1-4117-AB30-63339B4DC1E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2569" y="2360334"/>
            <a:ext cx="1533598" cy="152968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34B3BD9-1782-4B2D-B964-6942646FC5F9}"/>
              </a:ext>
            </a:extLst>
          </p:cNvPr>
          <p:cNvSpPr txBox="1"/>
          <p:nvPr/>
        </p:nvSpPr>
        <p:spPr>
          <a:xfrm>
            <a:off x="188908" y="4045417"/>
            <a:ext cx="3472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HASHTAG E VINCI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90152E0-CBF0-4B1E-981C-77C74C594890}"/>
              </a:ext>
            </a:extLst>
          </p:cNvPr>
          <p:cNvSpPr txBox="1"/>
          <p:nvPr/>
        </p:nvSpPr>
        <p:spPr>
          <a:xfrm>
            <a:off x="188908" y="4414749"/>
            <a:ext cx="3396462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Tutti i clienti che commentano un post o ne fanno uno a loro volta includendo un hashtag predefinito partecipano ad un’estrazione finale oppure ad una meccanica </a:t>
            </a:r>
            <a:r>
              <a:rPr lang="it-IT" sz="900" dirty="0" err="1"/>
              <a:t>rush&amp;win</a:t>
            </a:r>
            <a:r>
              <a:rPr lang="it-IT" sz="900" dirty="0"/>
              <a:t>.</a:t>
            </a:r>
          </a:p>
          <a:p>
            <a:r>
              <a:rPr lang="it-IT" sz="900" dirty="0"/>
              <a:t>Il servizio include il mirroring del social media.</a:t>
            </a:r>
          </a:p>
          <a:p>
            <a:r>
              <a:rPr lang="it-IT" sz="900" dirty="0"/>
              <a:t>Sono possibili anche altre meccaniche (p.e. like, ecc.)</a:t>
            </a:r>
          </a:p>
          <a:p>
            <a:endParaRPr lang="it-IT" sz="900" dirty="0"/>
          </a:p>
          <a:p>
            <a:r>
              <a:rPr lang="it-IT" sz="900" b="1" dirty="0"/>
              <a:t>PER QUESTO SERVIZIO ABBIAMO I MIGLIORI PREZZI DEL MERCATO!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AF4B615-D388-47C0-B1B6-BD12AF54C6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0169" y="4075709"/>
            <a:ext cx="1918946" cy="1400869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07361DF-024F-4217-9129-81B600658D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4758" y="4822825"/>
            <a:ext cx="1010888" cy="6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87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480219" y="1385779"/>
            <a:ext cx="2909150" cy="338354"/>
          </a:xfrm>
          <a:prstGeom prst="rect">
            <a:avLst/>
          </a:prstGeom>
        </p:spPr>
        <p:txBody>
          <a:bodyPr vert="horz" wrap="square" lIns="0" tIns="5898" rIns="0" bIns="0" rtlCol="0">
            <a:spAutoFit/>
          </a:bodyPr>
          <a:lstStyle/>
          <a:p>
            <a:pPr marL="4915">
              <a:spcBef>
                <a:spcPts val="46"/>
              </a:spcBef>
            </a:pPr>
            <a:r>
              <a:rPr sz="2400" b="1" spc="39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</a:t>
            </a:r>
            <a:r>
              <a:rPr sz="2400" b="1" spc="-128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400" b="1" spc="10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NOSTRI</a:t>
            </a:r>
            <a:r>
              <a:rPr sz="2400" b="1" spc="-128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2400" b="1" spc="72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CLIENTI</a:t>
            </a:r>
          </a:p>
        </p:txBody>
      </p:sp>
      <p:sp>
        <p:nvSpPr>
          <p:cNvPr id="24" name="object 29">
            <a:extLst>
              <a:ext uri="{FF2B5EF4-FFF2-40B4-BE49-F238E27FC236}">
                <a16:creationId xmlns:a16="http://schemas.microsoft.com/office/drawing/2014/main" id="{56861296-5B73-48CC-99A8-DA54314BE14F}"/>
              </a:ext>
            </a:extLst>
          </p:cNvPr>
          <p:cNvSpPr txBox="1">
            <a:spLocks noGrp="1"/>
          </p:cNvSpPr>
          <p:nvPr>
            <p:ph type="ftr" sz="quarter" idx="4294967295"/>
          </p:nvPr>
        </p:nvSpPr>
        <p:spPr>
          <a:xfrm>
            <a:off x="442119" y="5127625"/>
            <a:ext cx="337185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15" algn="l">
              <a:lnSpc>
                <a:spcPts val="1271"/>
              </a:lnSpc>
            </a:pPr>
            <a:r>
              <a:rPr sz="1000" b="1" spc="8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LA</a:t>
            </a:r>
            <a:r>
              <a:rPr sz="1000" b="1" spc="-4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1000" b="1" spc="1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NOSTRA</a:t>
            </a:r>
            <a:r>
              <a:rPr sz="1000" b="1" spc="-39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1000" b="1" spc="8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CONSULENZA</a:t>
            </a:r>
            <a:r>
              <a:rPr sz="1000" b="1" spc="-39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1000" b="1" spc="1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È</a:t>
            </a:r>
            <a:r>
              <a:rPr sz="1000" b="1" spc="4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1000" b="1" spc="1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SEMPRE</a:t>
            </a:r>
            <a:r>
              <a:rPr sz="1000" b="1" spc="4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sz="1000" b="1" spc="-14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GRATUITA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379" y="1756631"/>
            <a:ext cx="493465" cy="45421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440" y="1789887"/>
            <a:ext cx="423895" cy="38770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8559" y="2921490"/>
            <a:ext cx="1053191" cy="28085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9799" y="1303572"/>
            <a:ext cx="782580" cy="25885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3077" y="1896737"/>
            <a:ext cx="713761" cy="1762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4080" y="2450278"/>
            <a:ext cx="876411" cy="23351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5549" y="3465102"/>
            <a:ext cx="917982" cy="293662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093" y="3575381"/>
            <a:ext cx="896751" cy="19721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531" y="3492714"/>
            <a:ext cx="1046439" cy="362546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247" y="1266937"/>
            <a:ext cx="1028077" cy="352973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588" y="2911283"/>
            <a:ext cx="881188" cy="362546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934" y="3389255"/>
            <a:ext cx="739701" cy="445356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9922" y="2363623"/>
            <a:ext cx="1381823" cy="38770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65277" y="1901484"/>
            <a:ext cx="2838373" cy="1054481"/>
          </a:xfrm>
          <a:prstGeom prst="rect">
            <a:avLst/>
          </a:prstGeom>
        </p:spPr>
        <p:txBody>
          <a:bodyPr vert="horz" wrap="square" lIns="0" tIns="4915" rIns="0" bIns="0" rtlCol="0">
            <a:spAutoFit/>
          </a:bodyPr>
          <a:lstStyle/>
          <a:p>
            <a:pPr marL="4915" marR="1966">
              <a:lnSpc>
                <a:spcPct val="131600"/>
              </a:lnSpc>
              <a:spcBef>
                <a:spcPts val="39"/>
              </a:spcBef>
            </a:pPr>
            <a:r>
              <a:rPr sz="1000" spc="-4" dirty="0">
                <a:solidFill>
                  <a:srgbClr val="535353"/>
                </a:solidFill>
                <a:cs typeface="Roboto Lt"/>
              </a:rPr>
              <a:t>Ogni anno, per i nostri clienti, curiamo centinaia </a:t>
            </a:r>
            <a:r>
              <a:rPr sz="1000" spc="-259" dirty="0">
                <a:solidFill>
                  <a:srgbClr val="535353"/>
                </a:solidFill>
                <a:cs typeface="Roboto Lt"/>
              </a:rPr>
              <a:t> </a:t>
            </a:r>
            <a:r>
              <a:rPr sz="1000" spc="-4" dirty="0">
                <a:solidFill>
                  <a:srgbClr val="535353"/>
                </a:solidFill>
                <a:cs typeface="Roboto Lt"/>
              </a:rPr>
              <a:t>di</a:t>
            </a:r>
            <a:r>
              <a:rPr sz="1000" spc="2" dirty="0">
                <a:solidFill>
                  <a:srgbClr val="535353"/>
                </a:solidFill>
                <a:cs typeface="Roboto Lt"/>
              </a:rPr>
              <a:t> </a:t>
            </a:r>
            <a:r>
              <a:rPr sz="1000" spc="-6" dirty="0">
                <a:solidFill>
                  <a:srgbClr val="535353"/>
                </a:solidFill>
                <a:cs typeface="Roboto Lt"/>
              </a:rPr>
              <a:t>promozioni,</a:t>
            </a:r>
            <a:r>
              <a:rPr sz="1000" spc="4" dirty="0">
                <a:solidFill>
                  <a:srgbClr val="535353"/>
                </a:solidFill>
                <a:cs typeface="Roboto Lt"/>
              </a:rPr>
              <a:t> </a:t>
            </a:r>
            <a:r>
              <a:rPr sz="1000" spc="-8" dirty="0">
                <a:solidFill>
                  <a:srgbClr val="535353"/>
                </a:solidFill>
                <a:cs typeface="Roboto Lt"/>
              </a:rPr>
              <a:t>pratiche</a:t>
            </a:r>
            <a:r>
              <a:rPr sz="1000" dirty="0">
                <a:solidFill>
                  <a:srgbClr val="535353"/>
                </a:solidFill>
                <a:cs typeface="Roboto Lt"/>
              </a:rPr>
              <a:t> </a:t>
            </a:r>
            <a:r>
              <a:rPr sz="1000" spc="-8" dirty="0">
                <a:solidFill>
                  <a:srgbClr val="535353"/>
                </a:solidFill>
                <a:cs typeface="Roboto Lt"/>
              </a:rPr>
              <a:t>burocratiche</a:t>
            </a:r>
            <a:r>
              <a:rPr sz="1000" spc="2" dirty="0">
                <a:solidFill>
                  <a:srgbClr val="535353"/>
                </a:solidFill>
                <a:cs typeface="Roboto Lt"/>
              </a:rPr>
              <a:t> </a:t>
            </a:r>
            <a:r>
              <a:rPr sz="1000" dirty="0">
                <a:solidFill>
                  <a:srgbClr val="535353"/>
                </a:solidFill>
                <a:cs typeface="Roboto Lt"/>
              </a:rPr>
              <a:t>e</a:t>
            </a:r>
            <a:r>
              <a:rPr sz="1000" spc="4" dirty="0">
                <a:solidFill>
                  <a:srgbClr val="535353"/>
                </a:solidFill>
                <a:cs typeface="Roboto Lt"/>
              </a:rPr>
              <a:t> </a:t>
            </a:r>
            <a:r>
              <a:rPr sz="1000" spc="-4" dirty="0">
                <a:solidFill>
                  <a:srgbClr val="535353"/>
                </a:solidFill>
                <a:cs typeface="Roboto Lt"/>
              </a:rPr>
              <a:t>concorsi</a:t>
            </a:r>
            <a:endParaRPr sz="1000" dirty="0">
              <a:cs typeface="Roboto Lt"/>
            </a:endParaRPr>
          </a:p>
          <a:p>
            <a:pPr marL="4915" marR="82325">
              <a:lnSpc>
                <a:spcPct val="144400"/>
              </a:lnSpc>
              <a:spcBef>
                <a:spcPts val="8"/>
              </a:spcBef>
            </a:pPr>
            <a:r>
              <a:rPr sz="1000" spc="-4" dirty="0">
                <a:solidFill>
                  <a:srgbClr val="535353"/>
                </a:solidFill>
                <a:cs typeface="Roboto Lt"/>
              </a:rPr>
              <a:t>a</a:t>
            </a:r>
            <a:r>
              <a:rPr sz="1000" spc="-2" dirty="0">
                <a:solidFill>
                  <a:srgbClr val="535353"/>
                </a:solidFill>
                <a:cs typeface="Roboto Lt"/>
              </a:rPr>
              <a:t> premi.</a:t>
            </a:r>
            <a:r>
              <a:rPr sz="1000" spc="-4" dirty="0">
                <a:solidFill>
                  <a:srgbClr val="535353"/>
                </a:solidFill>
                <a:cs typeface="Roboto Lt"/>
              </a:rPr>
              <a:t> </a:t>
            </a:r>
            <a:r>
              <a:rPr sz="1000" b="1" spc="-6" dirty="0">
                <a:cs typeface="Roboto"/>
              </a:rPr>
              <a:t>Vantiamo</a:t>
            </a:r>
            <a:r>
              <a:rPr sz="1000" b="1" spc="-4" dirty="0">
                <a:cs typeface="Roboto"/>
              </a:rPr>
              <a:t> collaborazioni</a:t>
            </a:r>
            <a:r>
              <a:rPr sz="1000" b="1" spc="-2" dirty="0">
                <a:cs typeface="Roboto"/>
              </a:rPr>
              <a:t> </a:t>
            </a:r>
            <a:r>
              <a:rPr sz="1000" b="1" dirty="0">
                <a:cs typeface="Roboto"/>
              </a:rPr>
              <a:t>decennali, </a:t>
            </a:r>
            <a:r>
              <a:rPr sz="1000" b="1" spc="2" dirty="0">
                <a:cs typeface="Roboto"/>
              </a:rPr>
              <a:t> segno </a:t>
            </a:r>
            <a:r>
              <a:rPr sz="1000" b="1" spc="6" dirty="0">
                <a:cs typeface="Roboto"/>
              </a:rPr>
              <a:t>che </a:t>
            </a:r>
            <a:r>
              <a:rPr sz="1000" b="1" spc="-4" dirty="0">
                <a:cs typeface="Roboto"/>
              </a:rPr>
              <a:t>i </a:t>
            </a:r>
            <a:r>
              <a:rPr sz="1000" b="1" spc="-2" dirty="0">
                <a:cs typeface="Roboto"/>
              </a:rPr>
              <a:t>nostri clienti </a:t>
            </a:r>
            <a:r>
              <a:rPr sz="1000" b="1" spc="-4" dirty="0">
                <a:cs typeface="Roboto"/>
              </a:rPr>
              <a:t>quando </a:t>
            </a:r>
            <a:r>
              <a:rPr sz="1000" b="1" dirty="0">
                <a:cs typeface="Roboto"/>
              </a:rPr>
              <a:t>ci </a:t>
            </a:r>
            <a:r>
              <a:rPr sz="1000" b="1" spc="2" dirty="0">
                <a:cs typeface="Roboto"/>
              </a:rPr>
              <a:t>scelgono </a:t>
            </a:r>
            <a:r>
              <a:rPr sz="1000" b="1" spc="-265" dirty="0">
                <a:cs typeface="Roboto"/>
              </a:rPr>
              <a:t> </a:t>
            </a:r>
            <a:r>
              <a:rPr sz="1000" b="1" spc="-6" dirty="0">
                <a:cs typeface="Roboto"/>
              </a:rPr>
              <a:t>non</a:t>
            </a:r>
            <a:r>
              <a:rPr sz="1000" b="1" spc="-4" dirty="0">
                <a:cs typeface="Roboto"/>
              </a:rPr>
              <a:t> </a:t>
            </a:r>
            <a:r>
              <a:rPr sz="1000" b="1" dirty="0">
                <a:cs typeface="Roboto"/>
              </a:rPr>
              <a:t>ci</a:t>
            </a:r>
            <a:r>
              <a:rPr sz="1000" b="1" spc="-2" dirty="0">
                <a:cs typeface="Roboto"/>
              </a:rPr>
              <a:t> </a:t>
            </a:r>
            <a:r>
              <a:rPr sz="1000" b="1" spc="-4" dirty="0">
                <a:cs typeface="Roboto"/>
              </a:rPr>
              <a:t>lasciano</a:t>
            </a:r>
            <a:r>
              <a:rPr sz="1000" b="1" spc="-2" dirty="0">
                <a:cs typeface="Roboto"/>
              </a:rPr>
              <a:t> </a:t>
            </a:r>
            <a:r>
              <a:rPr sz="1000" b="1" spc="-4" dirty="0">
                <a:cs typeface="Roboto"/>
              </a:rPr>
              <a:t>più!</a:t>
            </a:r>
            <a:endParaRPr sz="1000" dirty="0">
              <a:cs typeface="Roboto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7589" y="2458909"/>
            <a:ext cx="926570" cy="224887"/>
          </a:xfrm>
          <a:prstGeom prst="rect">
            <a:avLst/>
          </a:prstGeom>
        </p:spPr>
      </p:pic>
      <p:sp>
        <p:nvSpPr>
          <p:cNvPr id="25" name="object 30">
            <a:extLst>
              <a:ext uri="{FF2B5EF4-FFF2-40B4-BE49-F238E27FC236}">
                <a16:creationId xmlns:a16="http://schemas.microsoft.com/office/drawing/2014/main" id="{1E3C73C8-B0D6-4420-B55F-7B5DF7AC0CFE}"/>
              </a:ext>
            </a:extLst>
          </p:cNvPr>
          <p:cNvSpPr txBox="1"/>
          <p:nvPr/>
        </p:nvSpPr>
        <p:spPr>
          <a:xfrm>
            <a:off x="434226" y="5354737"/>
            <a:ext cx="406636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15">
              <a:lnSpc>
                <a:spcPts val="1176"/>
              </a:lnSpc>
            </a:pPr>
            <a:r>
              <a:rPr lang="it-IT" sz="1026" spc="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chiedi@</a:t>
            </a:r>
            <a:r>
              <a:rPr lang="it-IT" sz="1026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sprilia</a:t>
            </a:r>
            <a:r>
              <a:rPr lang="it-IT" sz="1026" spc="-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.</a:t>
            </a:r>
            <a:r>
              <a:rPr lang="it-IT" sz="1026" spc="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com  -  ww</a:t>
            </a:r>
            <a:r>
              <a:rPr lang="it-IT" sz="1026" spc="-56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w</a:t>
            </a:r>
            <a:r>
              <a:rPr lang="it-IT" sz="1026" spc="-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.</a:t>
            </a:r>
            <a:r>
              <a:rPr lang="it-IT" sz="1026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sprilia</a:t>
            </a:r>
            <a:r>
              <a:rPr lang="it-IT" sz="1026" spc="-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.</a:t>
            </a:r>
            <a:r>
              <a:rPr lang="it-IT" sz="1026" spc="2" dirty="0">
                <a:solidFill>
                  <a:srgbClr val="535353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MT"/>
              </a:rPr>
              <a:t>com  -  Tel. 02 8719 7661</a:t>
            </a:r>
            <a:endParaRPr sz="1026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MT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E156D4B8-15C3-4FA8-85AA-C638E2292EB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3019" y="1266937"/>
            <a:ext cx="771578" cy="394067"/>
          </a:xfrm>
          <a:prstGeom prst="rect">
            <a:avLst/>
          </a:prstGeom>
        </p:spPr>
      </p:pic>
      <p:pic>
        <p:nvPicPr>
          <p:cNvPr id="1026" name="Picture 2" descr="Health Italia prosegue lo share buy-back - Economia e Finanza -  Repubblica.it">
            <a:extLst>
              <a:ext uri="{FF2B5EF4-FFF2-40B4-BE49-F238E27FC236}">
                <a16:creationId xmlns:a16="http://schemas.microsoft.com/office/drawing/2014/main" id="{A077F790-A233-4F84-8736-8B87FFCB8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3119" y="1717438"/>
            <a:ext cx="538520" cy="50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8775132C-1CE9-4807-AD98-41B36A8D97A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0096" y="2989881"/>
            <a:ext cx="881188" cy="19671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61FA24EF-73AA-46A4-8966-12A1F735E46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5549" y="2885198"/>
            <a:ext cx="728744" cy="3534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F8AAD50-A10A-47AE-94CF-7582F336F0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91" y="13360"/>
            <a:ext cx="7785230" cy="406082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DB643A7-E985-4E02-879F-3337304022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-8861" y="3670961"/>
            <a:ext cx="7785230" cy="2151329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D7FB5F74-1D6B-4822-82DB-73047BF50544}"/>
              </a:ext>
            </a:extLst>
          </p:cNvPr>
          <p:cNvSpPr/>
          <p:nvPr/>
        </p:nvSpPr>
        <p:spPr>
          <a:xfrm>
            <a:off x="2594769" y="1780452"/>
            <a:ext cx="2594769" cy="2274745"/>
          </a:xfrm>
          <a:custGeom>
            <a:avLst/>
            <a:gdLst/>
            <a:ahLst/>
            <a:cxnLst/>
            <a:rect l="l" t="t" r="r" b="b"/>
            <a:pathLst>
              <a:path w="2536190" h="1365250">
                <a:moveTo>
                  <a:pt x="2535593" y="0"/>
                </a:moveTo>
                <a:lnTo>
                  <a:pt x="0" y="0"/>
                </a:lnTo>
                <a:lnTo>
                  <a:pt x="0" y="1365199"/>
                </a:lnTo>
                <a:lnTo>
                  <a:pt x="2535593" y="1365199"/>
                </a:lnTo>
                <a:lnTo>
                  <a:pt x="2535593" y="0"/>
                </a:lnTo>
                <a:close/>
              </a:path>
            </a:pathLst>
          </a:custGeom>
          <a:solidFill>
            <a:srgbClr val="FFFFFF"/>
          </a:solidFill>
          <a:effectLst>
            <a:innerShdw blurRad="114300">
              <a:prstClr val="black"/>
            </a:innerShdw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32E80F6-8EDC-48E0-91E1-707B6563431E}"/>
              </a:ext>
            </a:extLst>
          </p:cNvPr>
          <p:cNvSpPr txBox="1"/>
          <p:nvPr/>
        </p:nvSpPr>
        <p:spPr>
          <a:xfrm>
            <a:off x="2688609" y="3298825"/>
            <a:ext cx="242473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2200" b="1" spc="40" dirty="0">
                <a:solidFill>
                  <a:srgbClr val="C00000"/>
                </a:solidFill>
                <a:latin typeface="Arial"/>
                <a:cs typeface="Arial"/>
              </a:rPr>
              <a:t>GADGET</a:t>
            </a:r>
            <a:endParaRPr sz="22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2C686C7-64D7-4AF5-9A0C-DDCAD81AC2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1139" y="1997797"/>
            <a:ext cx="219689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5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Immagine 56">
            <a:extLst>
              <a:ext uri="{FF2B5EF4-FFF2-40B4-BE49-F238E27FC236}">
                <a16:creationId xmlns:a16="http://schemas.microsoft.com/office/drawing/2014/main" id="{CC5B5A11-A30B-459A-BBB8-F6B9B31FF8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27" y="4573473"/>
            <a:ext cx="1218941" cy="1218941"/>
          </a:xfrm>
          <a:prstGeom prst="rect">
            <a:avLst/>
          </a:prstGeom>
        </p:spPr>
      </p:pic>
      <p:sp>
        <p:nvSpPr>
          <p:cNvPr id="43" name="Rettangolo 42">
            <a:extLst>
              <a:ext uri="{FF2B5EF4-FFF2-40B4-BE49-F238E27FC236}">
                <a16:creationId xmlns:a16="http://schemas.microsoft.com/office/drawing/2014/main" id="{AC77CFD6-B473-492C-8556-3C32E4C9F793}"/>
              </a:ext>
            </a:extLst>
          </p:cNvPr>
          <p:cNvSpPr/>
          <p:nvPr/>
        </p:nvSpPr>
        <p:spPr>
          <a:xfrm>
            <a:off x="308769" y="947258"/>
            <a:ext cx="2717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BASTONE LUMINOSO RBG:</a:t>
            </a:r>
          </a:p>
          <a:p>
            <a:r>
              <a:rPr lang="it-IT" sz="900" dirty="0"/>
              <a:t> Nuovo bastone luminoso ideale per qualsiasi celebrazione o evento.</a:t>
            </a:r>
          </a:p>
          <a:p>
            <a:r>
              <a:rPr lang="it-IT" sz="900" dirty="0"/>
              <a:t>3 modalità di illuminazione: Flash veloce, Flash lento e Graduale.</a:t>
            </a:r>
          </a:p>
          <a:p>
            <a:r>
              <a:rPr lang="it-IT" sz="900" dirty="0"/>
              <a:t>Durata approssimativa 8 ore, include 2 batterie a bottone. 48</a:t>
            </a:r>
            <a:r>
              <a:rPr lang="pl-PL" sz="900" dirty="0"/>
              <a:t> x 4 x</a:t>
            </a:r>
            <a:endParaRPr lang="it-IT" sz="900" dirty="0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B3E1CD64-AC14-45F8-A82F-9E38D45F00BF}"/>
              </a:ext>
            </a:extLst>
          </p:cNvPr>
          <p:cNvSpPr txBox="1"/>
          <p:nvPr/>
        </p:nvSpPr>
        <p:spPr>
          <a:xfrm>
            <a:off x="5793660" y="1278594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€ 1,52 cad. +IVA</a:t>
            </a:r>
          </a:p>
          <a:p>
            <a:r>
              <a:rPr lang="it-IT" sz="900" dirty="0"/>
              <a:t>Per 500pz: € 1,46 cad. +IVA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6F02110F-278A-40EA-996F-6D5A342E03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brightnessContrast bright="-5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691" y="871058"/>
            <a:ext cx="2286000" cy="1371600"/>
          </a:xfrm>
          <a:prstGeom prst="rect">
            <a:avLst/>
          </a:prstGeom>
        </p:spPr>
      </p:pic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3E2885F7-7133-4551-B3C9-D3DA5C5734A8}"/>
              </a:ext>
            </a:extLst>
          </p:cNvPr>
          <p:cNvCxnSpPr/>
          <p:nvPr/>
        </p:nvCxnSpPr>
        <p:spPr>
          <a:xfrm>
            <a:off x="302083" y="2368526"/>
            <a:ext cx="72456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tangolo 48">
            <a:extLst>
              <a:ext uri="{FF2B5EF4-FFF2-40B4-BE49-F238E27FC236}">
                <a16:creationId xmlns:a16="http://schemas.microsoft.com/office/drawing/2014/main" id="{61C798F8-9549-480F-B782-FF48453DD54C}"/>
              </a:ext>
            </a:extLst>
          </p:cNvPr>
          <p:cNvSpPr/>
          <p:nvPr/>
        </p:nvSpPr>
        <p:spPr>
          <a:xfrm>
            <a:off x="281243" y="2461261"/>
            <a:ext cx="30755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BRACCIALETTI LUMINOSI "NEON PARTY" (PACK 60 pz)</a:t>
            </a:r>
          </a:p>
          <a:p>
            <a:r>
              <a:rPr lang="it-IT" sz="900" dirty="0"/>
              <a:t>Sono serviti assortiti in 1 confezione da 60 unità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818E537C-C10C-44C3-AD70-50E891DFCD1E}"/>
              </a:ext>
            </a:extLst>
          </p:cNvPr>
          <p:cNvSpPr/>
          <p:nvPr/>
        </p:nvSpPr>
        <p:spPr>
          <a:xfrm>
            <a:off x="271035" y="3246091"/>
            <a:ext cx="5533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22,5</a:t>
            </a:r>
            <a:r>
              <a:rPr lang="pl-PL" sz="900" dirty="0"/>
              <a:t> cm</a:t>
            </a:r>
            <a:endParaRPr lang="it-IT" sz="900" dirty="0"/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25024D1A-2B14-4C2C-944A-78AB64331C73}"/>
              </a:ext>
            </a:extLst>
          </p:cNvPr>
          <p:cNvSpPr txBox="1"/>
          <p:nvPr/>
        </p:nvSpPr>
        <p:spPr>
          <a:xfrm>
            <a:off x="5763274" y="2650133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120pz: € 0,44 cad. +IVA</a:t>
            </a:r>
          </a:p>
          <a:p>
            <a:r>
              <a:rPr lang="it-IT" sz="900" dirty="0"/>
              <a:t>Per 540pz: € 0,40 cad. +IVA</a:t>
            </a:r>
          </a:p>
        </p:txBody>
      </p:sp>
      <p:pic>
        <p:nvPicPr>
          <p:cNvPr id="52" name="Immagine 51">
            <a:extLst>
              <a:ext uri="{FF2B5EF4-FFF2-40B4-BE49-F238E27FC236}">
                <a16:creationId xmlns:a16="http://schemas.microsoft.com/office/drawing/2014/main" id="{58ADB973-46C9-489D-B7C9-F1C7D4B3EE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977" y="2323261"/>
            <a:ext cx="1661364" cy="1661364"/>
          </a:xfrm>
          <a:prstGeom prst="rect">
            <a:avLst/>
          </a:prstGeom>
        </p:spPr>
      </p:pic>
      <p:cxnSp>
        <p:nvCxnSpPr>
          <p:cNvPr id="53" name="Connettore diritto 52">
            <a:extLst>
              <a:ext uri="{FF2B5EF4-FFF2-40B4-BE49-F238E27FC236}">
                <a16:creationId xmlns:a16="http://schemas.microsoft.com/office/drawing/2014/main" id="{03ED0FB6-3FAB-49D5-927D-69AA0C16E212}"/>
              </a:ext>
            </a:extLst>
          </p:cNvPr>
          <p:cNvCxnSpPr/>
          <p:nvPr/>
        </p:nvCxnSpPr>
        <p:spPr>
          <a:xfrm>
            <a:off x="308769" y="3976676"/>
            <a:ext cx="724568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ttangolo 53">
            <a:extLst>
              <a:ext uri="{FF2B5EF4-FFF2-40B4-BE49-F238E27FC236}">
                <a16:creationId xmlns:a16="http://schemas.microsoft.com/office/drawing/2014/main" id="{F1A51A10-7C03-4F64-A5FC-CDBE9A66F9D3}"/>
              </a:ext>
            </a:extLst>
          </p:cNvPr>
          <p:cNvSpPr/>
          <p:nvPr/>
        </p:nvSpPr>
        <p:spPr>
          <a:xfrm>
            <a:off x="308769" y="4044524"/>
            <a:ext cx="251245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BRACCIALETTI LUMINOSI "NEON" (PACK 120 pz) </a:t>
            </a:r>
          </a:p>
          <a:p>
            <a:r>
              <a:rPr lang="it-IT" sz="900" dirty="0"/>
              <a:t>Sono serviti assortiti in 1 confezione da 120 unità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690826E3-5894-4EB9-874F-FA1B09645948}"/>
              </a:ext>
            </a:extLst>
          </p:cNvPr>
          <p:cNvSpPr txBox="1"/>
          <p:nvPr/>
        </p:nvSpPr>
        <p:spPr>
          <a:xfrm>
            <a:off x="5793660" y="4379130"/>
            <a:ext cx="1476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600 pz: € 0,17 cad. +IVA</a:t>
            </a: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09CB9F0D-A3E0-494A-9CC4-DFCFDFA65A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44432" y="4176246"/>
            <a:ext cx="2106454" cy="1248660"/>
          </a:xfrm>
          <a:prstGeom prst="rect">
            <a:avLst/>
          </a:prstGeom>
        </p:spPr>
      </p:pic>
      <p:sp>
        <p:nvSpPr>
          <p:cNvPr id="58" name="Rettangolo 57">
            <a:extLst>
              <a:ext uri="{FF2B5EF4-FFF2-40B4-BE49-F238E27FC236}">
                <a16:creationId xmlns:a16="http://schemas.microsoft.com/office/drawing/2014/main" id="{64823BEE-164C-4C94-AF1D-64D3426F6C7E}"/>
              </a:ext>
            </a:extLst>
          </p:cNvPr>
          <p:cNvSpPr/>
          <p:nvPr/>
        </p:nvSpPr>
        <p:spPr>
          <a:xfrm>
            <a:off x="818674" y="4926236"/>
            <a:ext cx="55335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21,0</a:t>
            </a:r>
            <a:r>
              <a:rPr lang="pl-PL" sz="900" dirty="0"/>
              <a:t> cm</a:t>
            </a:r>
            <a:endParaRPr lang="it-IT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B71084C-0C87-484A-A97F-8D3079B91E80}"/>
              </a:ext>
            </a:extLst>
          </p:cNvPr>
          <p:cNvSpPr/>
          <p:nvPr/>
        </p:nvSpPr>
        <p:spPr>
          <a:xfrm>
            <a:off x="308769" y="936625"/>
            <a:ext cx="1551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BRACCIALETTI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E7B7FB0-C92E-4C2D-9C1E-4EC0F46866F2}"/>
              </a:ext>
            </a:extLst>
          </p:cNvPr>
          <p:cNvSpPr/>
          <p:nvPr/>
        </p:nvSpPr>
        <p:spPr>
          <a:xfrm>
            <a:off x="308769" y="1305957"/>
            <a:ext cx="2781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Bracciale per eventi in fibra sintetica infrangibile. Con chiusura adesiva di sicurezza, resistente all'acqua e presentata in un foglio fustellato da 10 pezzi con numerazione individuale. </a:t>
            </a:r>
          </a:p>
          <a:p>
            <a:r>
              <a:rPr lang="it-IT" sz="900" dirty="0"/>
              <a:t>Taglia Unica. Adulto. Chiusura Sicurezza.</a:t>
            </a:r>
          </a:p>
          <a:p>
            <a:r>
              <a:rPr lang="it-IT" sz="900" dirty="0"/>
              <a:t>Personalizzazione ad 1 colore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D9CAF53-60D9-41A1-90C0-E832F55F713C}"/>
              </a:ext>
            </a:extLst>
          </p:cNvPr>
          <p:cNvSpPr txBox="1"/>
          <p:nvPr/>
        </p:nvSpPr>
        <p:spPr>
          <a:xfrm>
            <a:off x="6020531" y="1368145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€ 1,28 cad. +IVA</a:t>
            </a:r>
          </a:p>
          <a:p>
            <a:r>
              <a:rPr lang="it-IT" sz="900" dirty="0"/>
              <a:t>Per 500pz: € 0,44 cad. +IVA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AD6FDDB-F9B7-4E13-81B3-9B1E18FB9E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2969" y="966603"/>
            <a:ext cx="778836" cy="117241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27C160B-9649-433B-B4DB-615E248662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819" y="1063144"/>
            <a:ext cx="1437286" cy="107587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C5F190B-F4BC-4DFA-803F-B8F022F756EF}"/>
              </a:ext>
            </a:extLst>
          </p:cNvPr>
          <p:cNvSpPr/>
          <p:nvPr/>
        </p:nvSpPr>
        <p:spPr>
          <a:xfrm>
            <a:off x="272414" y="2536647"/>
            <a:ext cx="1588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BADGE 400 ml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5BF68DC-F2FA-426A-8F1B-D461C2360A4A}"/>
              </a:ext>
            </a:extLst>
          </p:cNvPr>
          <p:cNvSpPr txBox="1"/>
          <p:nvPr/>
        </p:nvSpPr>
        <p:spPr>
          <a:xfrm>
            <a:off x="6020531" y="2917825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€ 1,91 cad. +IVA</a:t>
            </a:r>
          </a:p>
          <a:p>
            <a:r>
              <a:rPr lang="it-IT" sz="900" dirty="0"/>
              <a:t>Per 500pz: € 1,24 cad. +IVA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5DEB98A-3645-4848-A102-5261D808CA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3668" y="2536647"/>
            <a:ext cx="2198602" cy="1165437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A072397-0F57-490B-AE3D-8CDF5FE0E77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313" y="2541151"/>
            <a:ext cx="1135792" cy="1214829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87F1261B-0B4A-4ABD-9186-427101D5A7FC}"/>
              </a:ext>
            </a:extLst>
          </p:cNvPr>
          <p:cNvSpPr/>
          <p:nvPr/>
        </p:nvSpPr>
        <p:spPr>
          <a:xfrm>
            <a:off x="318054" y="2958985"/>
            <a:ext cx="1779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PVC 7</a:t>
            </a:r>
            <a:r>
              <a:rPr lang="pl-PL" sz="900" dirty="0"/>
              <a:t> gr.</a:t>
            </a:r>
            <a:endParaRPr lang="it-IT" sz="900" dirty="0"/>
          </a:p>
          <a:p>
            <a:r>
              <a:rPr lang="it-IT" sz="900" dirty="0"/>
              <a:t>Personalizzazione a 1 colore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6A1805A5-ED0D-459D-8F84-F09956ED1CEC}"/>
              </a:ext>
            </a:extLst>
          </p:cNvPr>
          <p:cNvSpPr/>
          <p:nvPr/>
        </p:nvSpPr>
        <p:spPr>
          <a:xfrm>
            <a:off x="318054" y="4345550"/>
            <a:ext cx="296251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Realizzata con fusto in </a:t>
            </a:r>
            <a:r>
              <a:rPr lang="it-IT" sz="900" b="1" dirty="0"/>
              <a:t>vetro</a:t>
            </a:r>
            <a:r>
              <a:rPr lang="it-IT" sz="900" dirty="0"/>
              <a:t> e tappo a vite. Include una cover in soft shell abbinata, con maniglia per il trasporto. </a:t>
            </a:r>
          </a:p>
          <a:p>
            <a:r>
              <a:rPr lang="it-IT" sz="900" dirty="0"/>
              <a:t>Confezionata in un'attraente scatola individuale.</a:t>
            </a:r>
          </a:p>
          <a:p>
            <a:r>
              <a:rPr lang="it-IT" sz="900" dirty="0"/>
              <a:t>Colore bianco speciale sublimazione</a:t>
            </a:r>
          </a:p>
          <a:p>
            <a:r>
              <a:rPr lang="it-IT" sz="900" dirty="0"/>
              <a:t>16</a:t>
            </a:r>
            <a:r>
              <a:rPr lang="pl-PL" sz="900" dirty="0"/>
              <a:t>  cm | </a:t>
            </a:r>
            <a:r>
              <a:rPr lang="it-IT" sz="900" dirty="0"/>
              <a:t>8.5</a:t>
            </a:r>
            <a:r>
              <a:rPr lang="pl-PL" sz="900" dirty="0"/>
              <a:t> Ø | </a:t>
            </a:r>
            <a:r>
              <a:rPr lang="it-IT" sz="900" dirty="0"/>
              <a:t>320</a:t>
            </a:r>
            <a:r>
              <a:rPr lang="pl-PL" sz="900" dirty="0"/>
              <a:t> gr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608C97B-5B25-42A1-BD66-B5E332CEE2AB}"/>
              </a:ext>
            </a:extLst>
          </p:cNvPr>
          <p:cNvSpPr txBox="1"/>
          <p:nvPr/>
        </p:nvSpPr>
        <p:spPr>
          <a:xfrm>
            <a:off x="318054" y="4099711"/>
            <a:ext cx="22943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SEGNALIBRO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AA7B934-004D-483D-B790-E378087B899A}"/>
              </a:ext>
            </a:extLst>
          </p:cNvPr>
          <p:cNvSpPr/>
          <p:nvPr/>
        </p:nvSpPr>
        <p:spPr>
          <a:xfrm>
            <a:off x="318054" y="5112509"/>
            <a:ext cx="15584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Personalizzazione ad 1 colore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271A74FE-36A2-4715-8416-5282205CCB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2969" y="4088736"/>
            <a:ext cx="1438272" cy="136754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C008556-2402-45A7-8BD0-73809C523D39}"/>
              </a:ext>
            </a:extLst>
          </p:cNvPr>
          <p:cNvSpPr txBox="1"/>
          <p:nvPr/>
        </p:nvSpPr>
        <p:spPr>
          <a:xfrm>
            <a:off x="6020531" y="4553299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€ 1,57 cad. +IVA</a:t>
            </a:r>
          </a:p>
          <a:p>
            <a:r>
              <a:rPr lang="it-IT" sz="900" dirty="0"/>
              <a:t>Per 500pz: € 0,88 cad. +IVA</a:t>
            </a:r>
          </a:p>
        </p:txBody>
      </p:sp>
    </p:spTree>
    <p:extLst>
      <p:ext uri="{BB962C8B-B14F-4D97-AF65-F5344CB8AC3E}">
        <p14:creationId xmlns:p14="http://schemas.microsoft.com/office/powerpoint/2010/main" val="346729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DB381FA0-0AFC-4A0E-AF3C-A18CB6BA3FA2}"/>
              </a:ext>
            </a:extLst>
          </p:cNvPr>
          <p:cNvSpPr/>
          <p:nvPr/>
        </p:nvSpPr>
        <p:spPr>
          <a:xfrm>
            <a:off x="232569" y="936625"/>
            <a:ext cx="190733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LANYARD</a:t>
            </a:r>
          </a:p>
          <a:p>
            <a:r>
              <a:rPr lang="it-IT" sz="900" dirty="0"/>
              <a:t> poliestere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BFBFB54-7F6B-4EE3-BB0B-9A01D03062C0}"/>
              </a:ext>
            </a:extLst>
          </p:cNvPr>
          <p:cNvSpPr txBox="1"/>
          <p:nvPr/>
        </p:nvSpPr>
        <p:spPr>
          <a:xfrm>
            <a:off x="6021162" y="1335208"/>
            <a:ext cx="153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Per 100pz: € 1,83 cad. +IVA</a:t>
            </a:r>
          </a:p>
          <a:p>
            <a:r>
              <a:rPr lang="it-IT" sz="900" dirty="0"/>
              <a:t>Per 500pz: € 1,24 cad. +IVA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1EE9A64-6326-41C7-AC01-78805F671F56}"/>
              </a:ext>
            </a:extLst>
          </p:cNvPr>
          <p:cNvSpPr txBox="1"/>
          <p:nvPr/>
        </p:nvSpPr>
        <p:spPr>
          <a:xfrm>
            <a:off x="241466" y="1404458"/>
            <a:ext cx="18984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Colore bianco speciale sublimazione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4731879-F120-475F-991A-71A03F3E4DAE}"/>
              </a:ext>
            </a:extLst>
          </p:cNvPr>
          <p:cNvSpPr/>
          <p:nvPr/>
        </p:nvSpPr>
        <p:spPr>
          <a:xfrm>
            <a:off x="232569" y="1533094"/>
            <a:ext cx="15584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Personalizzazione ad 1 colore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9B9ED66-8E34-4957-9E43-23CA4C4ABC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548" y="2003425"/>
            <a:ext cx="1116899" cy="15350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5B51D6A-A827-448D-9AC0-1107594F0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481905">
            <a:off x="3556577" y="275317"/>
            <a:ext cx="667180" cy="2719944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9812E11-58E0-4A03-9E7F-C7D2AC7FCEF0}"/>
              </a:ext>
            </a:extLst>
          </p:cNvPr>
          <p:cNvSpPr/>
          <p:nvPr/>
        </p:nvSpPr>
        <p:spPr>
          <a:xfrm>
            <a:off x="241466" y="2505306"/>
            <a:ext cx="19073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LANYARD ECO</a:t>
            </a:r>
          </a:p>
          <a:p>
            <a:r>
              <a:rPr lang="it-IT" sz="900" dirty="0"/>
              <a:t>Lanyard della linea natura in robusto cartone riciclato. Con moschettone girevole in metallo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21DE140-42C5-43C4-9B53-6178117EC841}"/>
              </a:ext>
            </a:extLst>
          </p:cNvPr>
          <p:cNvSpPr txBox="1"/>
          <p:nvPr/>
        </p:nvSpPr>
        <p:spPr>
          <a:xfrm>
            <a:off x="6002094" y="2945111"/>
            <a:ext cx="143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dirty="0"/>
              <a:t>Per 100pz: € 2,54 cad. +IVA</a:t>
            </a:r>
          </a:p>
          <a:p>
            <a:r>
              <a:rPr lang="it-IT" sz="900" dirty="0"/>
              <a:t>Per 500pz: € 1,92 cad. +IVA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7E0F09C-7B91-4068-BBEA-C4C0DA2C300B}"/>
              </a:ext>
            </a:extLst>
          </p:cNvPr>
          <p:cNvSpPr/>
          <p:nvPr/>
        </p:nvSpPr>
        <p:spPr>
          <a:xfrm>
            <a:off x="242430" y="3243891"/>
            <a:ext cx="15584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Personalizzazione ad 1 colore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64C4587-C6B5-404B-83BD-EEBCAF620241}"/>
              </a:ext>
            </a:extLst>
          </p:cNvPr>
          <p:cNvSpPr txBox="1"/>
          <p:nvPr/>
        </p:nvSpPr>
        <p:spPr>
          <a:xfrm>
            <a:off x="241466" y="3474723"/>
            <a:ext cx="21092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900" dirty="0"/>
              <a:t>2 x 50 x cm | 11 gr.</a:t>
            </a:r>
            <a:endParaRPr lang="it-IT" sz="9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3695031C-07E9-45FD-88CE-0EAF29ACDE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9584" y="2873984"/>
            <a:ext cx="523434" cy="9144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C84B867-D630-4F6C-BF42-357BFAEEB4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236113">
            <a:off x="4078955" y="1879704"/>
            <a:ext cx="785753" cy="2846533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57CD0495-ED51-4BFD-90D1-6DFD25153949}"/>
              </a:ext>
            </a:extLst>
          </p:cNvPr>
          <p:cNvSpPr/>
          <p:nvPr/>
        </p:nvSpPr>
        <p:spPr>
          <a:xfrm>
            <a:off x="340164" y="4040294"/>
            <a:ext cx="271775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SHOPPER / BORSA:</a:t>
            </a:r>
          </a:p>
          <a:p>
            <a:r>
              <a:rPr lang="it-IT" sz="900" dirty="0"/>
              <a:t>Shopper della linea Nature in carta laminata da 105g/m2, altamente resistente. Manici lunghi in cotone di colore naturale. Finitura cucita e resistenza fino a 8 kg di peso.</a:t>
            </a:r>
          </a:p>
          <a:p>
            <a:r>
              <a:rPr lang="it-IT" sz="900" dirty="0"/>
              <a:t>Carta Riciclata Laminata 105 g/ m2/ Cotone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E506E21-E84C-4466-A649-48EB484BD6F0}"/>
              </a:ext>
            </a:extLst>
          </p:cNvPr>
          <p:cNvSpPr txBox="1"/>
          <p:nvPr/>
        </p:nvSpPr>
        <p:spPr>
          <a:xfrm>
            <a:off x="6126435" y="4500442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€ 2,45 </a:t>
            </a:r>
            <a:r>
              <a:rPr lang="it-IT" sz="900" dirty="0" err="1"/>
              <a:t>cad</a:t>
            </a:r>
            <a:r>
              <a:rPr lang="it-IT" sz="900" dirty="0"/>
              <a:t> +IVA</a:t>
            </a:r>
          </a:p>
          <a:p>
            <a:r>
              <a:rPr lang="it-IT" sz="900" dirty="0"/>
              <a:t>Per 500pz: € 1,82 </a:t>
            </a:r>
            <a:r>
              <a:rPr lang="it-IT" sz="900" dirty="0" err="1"/>
              <a:t>cad</a:t>
            </a:r>
            <a:r>
              <a:rPr lang="it-IT" sz="900" dirty="0"/>
              <a:t> +IVA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A5328B21-324B-478B-B410-93DC14813D1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7608" y="4100636"/>
            <a:ext cx="1088621" cy="1422179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FFBEA3AC-B7F0-4296-B782-D9BD619CB3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4547" y="4100636"/>
            <a:ext cx="685800" cy="127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3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529178D-8EC9-44F3-9754-C265CD0761B0}"/>
              </a:ext>
            </a:extLst>
          </p:cNvPr>
          <p:cNvSpPr/>
          <p:nvPr/>
        </p:nvSpPr>
        <p:spPr>
          <a:xfrm>
            <a:off x="334780" y="1792622"/>
            <a:ext cx="15584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Personalizzazione ad 1 colore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BD2251FD-8C0B-4C73-8503-C640A1A494A9}"/>
              </a:ext>
            </a:extLst>
          </p:cNvPr>
          <p:cNvSpPr/>
          <p:nvPr/>
        </p:nvSpPr>
        <p:spPr>
          <a:xfrm>
            <a:off x="325995" y="1012825"/>
            <a:ext cx="2028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BORRACCIA 400 ml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F206182-6DB5-4F0F-B51C-CDA0520FCDC7}"/>
              </a:ext>
            </a:extLst>
          </p:cNvPr>
          <p:cNvSpPr/>
          <p:nvPr/>
        </p:nvSpPr>
        <p:spPr>
          <a:xfrm>
            <a:off x="343151" y="1386603"/>
            <a:ext cx="63671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Alluminio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E93D42A-EB4E-4A7C-BF7D-1CCA4A4C8AC3}"/>
              </a:ext>
            </a:extLst>
          </p:cNvPr>
          <p:cNvSpPr/>
          <p:nvPr/>
        </p:nvSpPr>
        <p:spPr>
          <a:xfrm>
            <a:off x="325995" y="1599627"/>
            <a:ext cx="134844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1</a:t>
            </a:r>
            <a:r>
              <a:rPr lang="pl-PL" sz="900" dirty="0"/>
              <a:t>7.5 x cm | </a:t>
            </a:r>
            <a:r>
              <a:rPr lang="it-IT" sz="900" dirty="0"/>
              <a:t>6.6</a:t>
            </a:r>
            <a:r>
              <a:rPr lang="pl-PL" sz="900" dirty="0"/>
              <a:t> Ø | </a:t>
            </a:r>
            <a:r>
              <a:rPr lang="it-IT" sz="900" dirty="0"/>
              <a:t>65</a:t>
            </a:r>
            <a:r>
              <a:rPr lang="pl-PL" sz="900" dirty="0"/>
              <a:t> gr.</a:t>
            </a:r>
            <a:endParaRPr lang="it-IT" sz="9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2CDFA08-32F1-434C-9EBB-B1BD09F1B750}"/>
              </a:ext>
            </a:extLst>
          </p:cNvPr>
          <p:cNvSpPr txBox="1"/>
          <p:nvPr/>
        </p:nvSpPr>
        <p:spPr>
          <a:xfrm rot="382288">
            <a:off x="2061936" y="1489695"/>
            <a:ext cx="435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" dirty="0">
                <a:solidFill>
                  <a:schemeClr val="bg1"/>
                </a:solidFill>
              </a:rPr>
              <a:t>Logo qui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49930C4-C1E3-4A40-873B-CCA1A2EB7270}"/>
              </a:ext>
            </a:extLst>
          </p:cNvPr>
          <p:cNvSpPr txBox="1"/>
          <p:nvPr/>
        </p:nvSpPr>
        <p:spPr>
          <a:xfrm>
            <a:off x="6032159" y="137502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€ 4,29 </a:t>
            </a:r>
            <a:r>
              <a:rPr lang="it-IT" sz="900" dirty="0" err="1"/>
              <a:t>cad</a:t>
            </a:r>
            <a:r>
              <a:rPr lang="it-IT" sz="900" dirty="0"/>
              <a:t> +IVA</a:t>
            </a:r>
          </a:p>
          <a:p>
            <a:r>
              <a:rPr lang="it-IT" sz="900" dirty="0"/>
              <a:t>Per 500pz: € 3,62 </a:t>
            </a:r>
            <a:r>
              <a:rPr lang="it-IT" sz="900" dirty="0" err="1"/>
              <a:t>cad</a:t>
            </a:r>
            <a:r>
              <a:rPr lang="it-IT" sz="900" dirty="0"/>
              <a:t> +IVA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0FCB98-B940-4512-832C-4F29C8842F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039" y="989236"/>
            <a:ext cx="1678449" cy="125639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AD7C0C9-705C-41AA-9167-E5E8008BE1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078269">
            <a:off x="3032354" y="640218"/>
            <a:ext cx="767627" cy="1787592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D9A2D53B-01E6-4C0E-BAF6-EAF6BDDDAAA9}"/>
              </a:ext>
            </a:extLst>
          </p:cNvPr>
          <p:cNvSpPr/>
          <p:nvPr/>
        </p:nvSpPr>
        <p:spPr>
          <a:xfrm>
            <a:off x="358032" y="4470462"/>
            <a:ext cx="22100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900" dirty="0"/>
              <a:t>Realizzata con fusto in </a:t>
            </a:r>
            <a:r>
              <a:rPr lang="it-IT" sz="900" b="1" dirty="0"/>
              <a:t>vetro</a:t>
            </a:r>
            <a:r>
              <a:rPr lang="it-IT" sz="900" dirty="0"/>
              <a:t> e tappo a vite. Include una cover in soft shell abbinata, con maniglia per il trasporto. </a:t>
            </a:r>
          </a:p>
          <a:p>
            <a:r>
              <a:rPr lang="it-IT" sz="900" dirty="0"/>
              <a:t>Confezionata in un'attraente scatola individuale.</a:t>
            </a:r>
          </a:p>
          <a:p>
            <a:r>
              <a:rPr lang="it-IT" sz="900" dirty="0"/>
              <a:t>Colore bianco speciale sublimazione</a:t>
            </a:r>
          </a:p>
          <a:p>
            <a:r>
              <a:rPr lang="it-IT" sz="900" dirty="0"/>
              <a:t>16</a:t>
            </a:r>
            <a:r>
              <a:rPr lang="pl-PL" sz="900" dirty="0"/>
              <a:t>  cm | </a:t>
            </a:r>
            <a:r>
              <a:rPr lang="it-IT" sz="900" dirty="0"/>
              <a:t>8.5</a:t>
            </a:r>
            <a:r>
              <a:rPr lang="pl-PL" sz="900" dirty="0"/>
              <a:t> Ø | </a:t>
            </a:r>
            <a:r>
              <a:rPr lang="it-IT" sz="900" dirty="0"/>
              <a:t>320</a:t>
            </a:r>
            <a:r>
              <a:rPr lang="pl-PL" sz="900" dirty="0"/>
              <a:t> gr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7C40FDE-1C50-4C14-B002-47D3CDD94E42}"/>
              </a:ext>
            </a:extLst>
          </p:cNvPr>
          <p:cNvSpPr txBox="1"/>
          <p:nvPr/>
        </p:nvSpPr>
        <p:spPr>
          <a:xfrm>
            <a:off x="6000122" y="4577534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€ 4,28 </a:t>
            </a:r>
            <a:r>
              <a:rPr lang="it-IT" sz="900" dirty="0" err="1"/>
              <a:t>cad</a:t>
            </a:r>
            <a:r>
              <a:rPr lang="it-IT" sz="900" dirty="0"/>
              <a:t> +IVA</a:t>
            </a:r>
          </a:p>
          <a:p>
            <a:r>
              <a:rPr lang="it-IT" sz="900" dirty="0"/>
              <a:t>Per 500pz: € 3,66 ca. +IVA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EA17110-30DB-42D3-852D-68569EA588B8}"/>
              </a:ext>
            </a:extLst>
          </p:cNvPr>
          <p:cNvSpPr txBox="1"/>
          <p:nvPr/>
        </p:nvSpPr>
        <p:spPr>
          <a:xfrm>
            <a:off x="331736" y="4173329"/>
            <a:ext cx="3025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BORRACCIA VETRO 600 ml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3BA60EAC-6DAE-4A0B-831A-6BFA84BD8171}"/>
              </a:ext>
            </a:extLst>
          </p:cNvPr>
          <p:cNvSpPr/>
          <p:nvPr/>
        </p:nvSpPr>
        <p:spPr>
          <a:xfrm>
            <a:off x="285812" y="3661961"/>
            <a:ext cx="15584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Personalizzazione ad 1 colore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98D091A4-CA17-4B95-ABEA-172E94986F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4369" y="4041957"/>
            <a:ext cx="834455" cy="1436142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4DF5EA61-4086-4EDF-980A-861A95D6730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3956" y="4470462"/>
            <a:ext cx="1825230" cy="910847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0D8A3332-992E-443B-81B2-66986795F1BC}"/>
              </a:ext>
            </a:extLst>
          </p:cNvPr>
          <p:cNvSpPr txBox="1"/>
          <p:nvPr/>
        </p:nvSpPr>
        <p:spPr>
          <a:xfrm>
            <a:off x="6139560" y="2946273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€ 2,35+IVA</a:t>
            </a:r>
          </a:p>
          <a:p>
            <a:r>
              <a:rPr lang="it-IT" sz="900" dirty="0"/>
              <a:t>Per 500pz: € 1,50+IVA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65F3E0AE-2574-4EA7-A257-6EBB34E669B1}"/>
              </a:ext>
            </a:extLst>
          </p:cNvPr>
          <p:cNvSpPr/>
          <p:nvPr/>
        </p:nvSpPr>
        <p:spPr>
          <a:xfrm>
            <a:off x="277702" y="2458050"/>
            <a:ext cx="1715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BORRACCIA REFRIGERANTE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D209A5B0-5480-4B64-8414-A73C42336ED3}"/>
              </a:ext>
            </a:extLst>
          </p:cNvPr>
          <p:cNvSpPr/>
          <p:nvPr/>
        </p:nvSpPr>
        <p:spPr>
          <a:xfrm>
            <a:off x="289569" y="3090238"/>
            <a:ext cx="5036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400 ml</a:t>
            </a:r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99D740FC-B5BA-482A-84A8-4AC757B9395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923957">
            <a:off x="3139758" y="1998928"/>
            <a:ext cx="1205479" cy="2436457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0C658061-B187-4B42-A284-78B2DA1655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6969" y="2645073"/>
            <a:ext cx="849243" cy="1055057"/>
          </a:xfrm>
          <a:prstGeom prst="rect">
            <a:avLst/>
          </a:prstGeom>
        </p:spPr>
      </p:pic>
      <p:sp>
        <p:nvSpPr>
          <p:cNvPr id="36" name="Rettangolo 35">
            <a:extLst>
              <a:ext uri="{FF2B5EF4-FFF2-40B4-BE49-F238E27FC236}">
                <a16:creationId xmlns:a16="http://schemas.microsoft.com/office/drawing/2014/main" id="{7D050E02-3A55-4C28-85DA-7B59F7CDD0DE}"/>
              </a:ext>
            </a:extLst>
          </p:cNvPr>
          <p:cNvSpPr/>
          <p:nvPr/>
        </p:nvSpPr>
        <p:spPr>
          <a:xfrm>
            <a:off x="277702" y="3334070"/>
            <a:ext cx="129715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900" dirty="0"/>
              <a:t>12 x 26.5 x 3 cm | 95 gr.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832426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836BB90-6DD0-4ADA-8622-AC29E9689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557" t="41312" r="37705" b="6394"/>
          <a:stretch/>
        </p:blipFill>
        <p:spPr>
          <a:xfrm rot="5400000">
            <a:off x="3437731" y="12701"/>
            <a:ext cx="1495426" cy="303847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EA67180-B414-4024-A55C-DA1002F8E1B6}"/>
              </a:ext>
            </a:extLst>
          </p:cNvPr>
          <p:cNvSpPr/>
          <p:nvPr/>
        </p:nvSpPr>
        <p:spPr>
          <a:xfrm>
            <a:off x="241713" y="784225"/>
            <a:ext cx="258165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BOTTIGLIA D'ACQUA NATURALE </a:t>
            </a:r>
          </a:p>
          <a:p>
            <a:endParaRPr lang="it-IT" sz="900" b="1" dirty="0"/>
          </a:p>
          <a:p>
            <a:r>
              <a:rPr lang="it-IT" sz="900" b="1" dirty="0"/>
              <a:t>330 ML </a:t>
            </a:r>
            <a:r>
              <a:rPr lang="it-IT" sz="900" dirty="0"/>
              <a:t>| 100% R-PET</a:t>
            </a:r>
          </a:p>
          <a:p>
            <a:r>
              <a:rPr lang="it-IT" sz="900" dirty="0"/>
              <a:t>Stampa in quadricromia</a:t>
            </a:r>
          </a:p>
          <a:p>
            <a:r>
              <a:rPr lang="it-IT" sz="900" dirty="0"/>
              <a:t>Tempo di consegna: 20 gg lavorativi da approvazione rendering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C15B0F-2C56-4824-B375-FBBF4FA5A18C}"/>
              </a:ext>
            </a:extLst>
          </p:cNvPr>
          <p:cNvSpPr txBox="1"/>
          <p:nvPr/>
        </p:nvSpPr>
        <p:spPr>
          <a:xfrm>
            <a:off x="6099969" y="1199723"/>
            <a:ext cx="12192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900" dirty="0"/>
              <a:t>Prezzo per 504 pz comprensivo di personalizzazione con etichetta full color e trasporto: € 1,59 </a:t>
            </a:r>
            <a:r>
              <a:rPr lang="it-IT" sz="900" dirty="0" err="1"/>
              <a:t>cad+IVA</a:t>
            </a:r>
            <a:endParaRPr lang="it-IT" sz="9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2CF55D0-6777-4C27-A910-1E30D36C68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06682" y="1972563"/>
            <a:ext cx="1671823" cy="2495550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0C84746C-CF10-4B05-B4F4-E26676DF8612}"/>
              </a:ext>
            </a:extLst>
          </p:cNvPr>
          <p:cNvSpPr/>
          <p:nvPr/>
        </p:nvSpPr>
        <p:spPr>
          <a:xfrm>
            <a:off x="241713" y="2578922"/>
            <a:ext cx="2592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/>
              <a:t>BOTTIGLIA D'ACQUA PERSONALIZZATA IN RPET RICICLATO 25CL</a:t>
            </a:r>
          </a:p>
          <a:p>
            <a:r>
              <a:rPr lang="it-IT" sz="900" dirty="0"/>
              <a:t>Tempo di consegna: 20 gg lavorativi da approvazione rendering</a:t>
            </a:r>
          </a:p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A367D8-23C3-4BD3-9FB3-4E8397E9D129}"/>
              </a:ext>
            </a:extLst>
          </p:cNvPr>
          <p:cNvSpPr txBox="1"/>
          <p:nvPr/>
        </p:nvSpPr>
        <p:spPr>
          <a:xfrm>
            <a:off x="6099969" y="2873231"/>
            <a:ext cx="13716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900"/>
            </a:lvl1pPr>
          </a:lstStyle>
          <a:p>
            <a:r>
              <a:rPr lang="it-IT" dirty="0"/>
              <a:t>Prezzo per 504 pz comprensivo di personalizzazione con etichetta full color e trasporto: € 1,30 </a:t>
            </a:r>
            <a:r>
              <a:rPr lang="it-IT" dirty="0" err="1"/>
              <a:t>cad+IVA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39DA913-0F19-4E09-8038-ABC08333A3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8825" y="4013718"/>
            <a:ext cx="1328144" cy="162983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42288BE0-7831-4A4F-BEDC-F2E0DCECEFD2}"/>
              </a:ext>
            </a:extLst>
          </p:cNvPr>
          <p:cNvSpPr/>
          <p:nvPr/>
        </p:nvSpPr>
        <p:spPr>
          <a:xfrm>
            <a:off x="241713" y="4158747"/>
            <a:ext cx="2734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212529"/>
                </a:solidFill>
                <a:latin typeface="Open Sans"/>
              </a:rPr>
              <a:t>333 BOTTIGLIA D'ACQUA TONDA </a:t>
            </a:r>
          </a:p>
          <a:p>
            <a:r>
              <a:rPr lang="it-IT" sz="900" dirty="0">
                <a:solidFill>
                  <a:srgbClr val="212529"/>
                </a:solidFill>
                <a:latin typeface="Open Sans"/>
              </a:rPr>
              <a:t>personalizzata da 33cl</a:t>
            </a:r>
          </a:p>
          <a:p>
            <a:r>
              <a:rPr lang="it-IT" sz="900" b="0" i="0" dirty="0">
                <a:solidFill>
                  <a:srgbClr val="212529"/>
                </a:solidFill>
                <a:effectLst/>
                <a:latin typeface="Open Sans"/>
              </a:rPr>
              <a:t>Stampa logo </a:t>
            </a:r>
            <a:r>
              <a:rPr lang="it-IT" sz="900" dirty="0">
                <a:solidFill>
                  <a:srgbClr val="212529"/>
                </a:solidFill>
                <a:latin typeface="Open Sans"/>
              </a:rPr>
              <a:t>ad 1 colore</a:t>
            </a:r>
          </a:p>
          <a:p>
            <a:r>
              <a:rPr lang="it-IT" sz="900" dirty="0"/>
              <a:t>Materiale del prodotto: Plastica PET</a:t>
            </a:r>
          </a:p>
          <a:p>
            <a:r>
              <a:rPr lang="it-IT" sz="900" dirty="0"/>
              <a:t>Tempo di consegna: 20 gg lavorativi da approvazione rendering</a:t>
            </a:r>
          </a:p>
          <a:p>
            <a:endParaRPr lang="it-IT" sz="900" b="0" i="0" dirty="0">
              <a:solidFill>
                <a:srgbClr val="212529"/>
              </a:solidFill>
              <a:effectLst/>
              <a:latin typeface="Open San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07C86BE-16E5-4BD3-98EF-08808E74370E}"/>
              </a:ext>
            </a:extLst>
          </p:cNvPr>
          <p:cNvSpPr txBox="1"/>
          <p:nvPr/>
        </p:nvSpPr>
        <p:spPr>
          <a:xfrm>
            <a:off x="6143425" y="4408239"/>
            <a:ext cx="1328144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900" dirty="0"/>
              <a:t>Prezzo per 504 pz comprensivo di personalizzazione 1 colore e trasporto: € 1,98 </a:t>
            </a:r>
            <a:r>
              <a:rPr lang="it-IT" sz="900" dirty="0" err="1"/>
              <a:t>cad+IVA</a:t>
            </a:r>
            <a:endParaRPr lang="it-IT" sz="900" dirty="0"/>
          </a:p>
        </p:txBody>
      </p:sp>
    </p:spTree>
    <p:extLst>
      <p:ext uri="{BB962C8B-B14F-4D97-AF65-F5344CB8AC3E}">
        <p14:creationId xmlns:p14="http://schemas.microsoft.com/office/powerpoint/2010/main" val="2910457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966763D-2B0D-4899-AB54-C85454B42E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0738" y="916692"/>
            <a:ext cx="2370309" cy="123256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8AE9033-F130-4B3F-9510-92121F767D9D}"/>
              </a:ext>
            </a:extLst>
          </p:cNvPr>
          <p:cNvSpPr/>
          <p:nvPr/>
        </p:nvSpPr>
        <p:spPr>
          <a:xfrm>
            <a:off x="262420" y="863038"/>
            <a:ext cx="246388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OCCHIALI DA SOLE:</a:t>
            </a:r>
          </a:p>
          <a:p>
            <a:r>
              <a:rPr lang="it-IT" sz="900" dirty="0"/>
              <a:t> certificati UV 400 – adatti per forte luce solare, montatura in plastica satinata. Sulla stanghetta trova posto perfetto la stampa.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FD07EB6-D535-4918-90BF-69DCCF50B6AE}"/>
              </a:ext>
            </a:extLst>
          </p:cNvPr>
          <p:cNvSpPr txBox="1"/>
          <p:nvPr/>
        </p:nvSpPr>
        <p:spPr>
          <a:xfrm>
            <a:off x="6286152" y="131025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€ 2+IVA</a:t>
            </a:r>
          </a:p>
          <a:p>
            <a:r>
              <a:rPr lang="it-IT" sz="900" dirty="0"/>
              <a:t>Per 500pz: € 1,45+IVA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D8F289C-8236-40B5-AC6C-A10C91939F8B}"/>
              </a:ext>
            </a:extLst>
          </p:cNvPr>
          <p:cNvSpPr/>
          <p:nvPr/>
        </p:nvSpPr>
        <p:spPr>
          <a:xfrm>
            <a:off x="262420" y="2033837"/>
            <a:ext cx="256512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dirty="0"/>
              <a:t>Personalizzazione ad 1 colore e trasporto compresi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58F70B9F-D6CF-4FC8-89E0-78A49272CE76}"/>
              </a:ext>
            </a:extLst>
          </p:cNvPr>
          <p:cNvSpPr txBox="1"/>
          <p:nvPr/>
        </p:nvSpPr>
        <p:spPr>
          <a:xfrm>
            <a:off x="262420" y="2469622"/>
            <a:ext cx="2732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BALSAMO LABBRA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CC4FCA8-C87C-404B-A272-22183A9D9A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0534" y="2850230"/>
            <a:ext cx="2089699" cy="898831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441943F-99AD-4E05-988D-0C900F2DF1FA}"/>
              </a:ext>
            </a:extLst>
          </p:cNvPr>
          <p:cNvSpPr txBox="1"/>
          <p:nvPr/>
        </p:nvSpPr>
        <p:spPr>
          <a:xfrm>
            <a:off x="262420" y="2944225"/>
            <a:ext cx="180975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Aroma Vaniglia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BCDD434-4698-45C9-B96D-4B2E7A9776E6}"/>
              </a:ext>
            </a:extLst>
          </p:cNvPr>
          <p:cNvSpPr txBox="1"/>
          <p:nvPr/>
        </p:nvSpPr>
        <p:spPr>
          <a:xfrm>
            <a:off x="262420" y="3125179"/>
            <a:ext cx="60979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3.8 Ø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25B909C-E132-4439-80D1-D4F62DB42009}"/>
              </a:ext>
            </a:extLst>
          </p:cNvPr>
          <p:cNvSpPr txBox="1"/>
          <p:nvPr/>
        </p:nvSpPr>
        <p:spPr>
          <a:xfrm>
            <a:off x="6299766" y="294422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€ 1,99+IVA</a:t>
            </a:r>
          </a:p>
          <a:p>
            <a:r>
              <a:rPr lang="it-IT" sz="900" dirty="0"/>
              <a:t>Per 500pz: € 1,21+IVA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D92F961C-71E7-4617-A1AC-085E571C0E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6859" y="2465736"/>
            <a:ext cx="1335974" cy="1366489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283436BA-C841-4629-AA52-378B1F18FF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31584" y="3518981"/>
            <a:ext cx="1421001" cy="2494323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CD7F74D-F283-46F0-9A3B-A6134ABAFE33}"/>
              </a:ext>
            </a:extLst>
          </p:cNvPr>
          <p:cNvSpPr txBox="1"/>
          <p:nvPr/>
        </p:nvSpPr>
        <p:spPr>
          <a:xfrm>
            <a:off x="262420" y="4396811"/>
            <a:ext cx="24943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MASSAGGIATORE CITUS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50D80D2B-C65F-4E33-8539-1180BD587684}"/>
              </a:ext>
            </a:extLst>
          </p:cNvPr>
          <p:cNvSpPr txBox="1"/>
          <p:nvPr/>
        </p:nvSpPr>
        <p:spPr>
          <a:xfrm>
            <a:off x="262420" y="4684740"/>
            <a:ext cx="249432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900" dirty="0"/>
              <a:t>Massaggiatore per cuoio capelluto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B7FD52D-D3FC-40C7-87B9-0C93FD959AE1}"/>
              </a:ext>
            </a:extLst>
          </p:cNvPr>
          <p:cNvSpPr txBox="1"/>
          <p:nvPr/>
        </p:nvSpPr>
        <p:spPr>
          <a:xfrm>
            <a:off x="6299766" y="4518025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dirty="0"/>
              <a:t>Per 100pz: € 2,36+IVA</a:t>
            </a:r>
          </a:p>
          <a:p>
            <a:r>
              <a:rPr lang="it-IT" sz="900" dirty="0"/>
              <a:t>Per 500pz: € 1,49 +IVA</a:t>
            </a:r>
          </a:p>
        </p:txBody>
      </p:sp>
    </p:spTree>
    <p:extLst>
      <p:ext uri="{BB962C8B-B14F-4D97-AF65-F5344CB8AC3E}">
        <p14:creationId xmlns:p14="http://schemas.microsoft.com/office/powerpoint/2010/main" val="231825571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</TotalTime>
  <Words>2151</Words>
  <Application>Microsoft Office PowerPoint</Application>
  <PresentationFormat>Personalizzato</PresentationFormat>
  <Paragraphs>290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Microsoft JhengHei</vt:lpstr>
      <vt:lpstr>Arial</vt:lpstr>
      <vt:lpstr>Calibri</vt:lpstr>
      <vt:lpstr>Calibri Light</vt:lpstr>
      <vt:lpstr>Open Sans</vt:lpstr>
      <vt:lpstr>Wingdings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NOSTRI CLIENTI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Simona Nespoli</dc:creator>
  <cp:lastModifiedBy>User</cp:lastModifiedBy>
  <cp:revision>108</cp:revision>
  <dcterms:created xsi:type="dcterms:W3CDTF">2023-05-18T09:01:24Z</dcterms:created>
  <dcterms:modified xsi:type="dcterms:W3CDTF">2023-05-26T11:32:13Z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2022-04-14T00:00:00Z</vt:filetime>
  </property>
  <property fmtid="{D5CDD505-2E9C-101B-9397-08002B2CF9AE}" pid="3" name="Creator">
    <vt:lpwstr>Adobe InDesign 17.2 (Macintosh)</vt:lpwstr>
  </property>
  <property fmtid="{D5CDD505-2E9C-101B-9397-08002B2CF9AE}" pid="4" name="LastSaved">
    <vt:filetime>2023-05-18T00:00:00Z</vt:filetime>
  </property>
</Properties>
</file>